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259" r:id="rId3"/>
    <p:sldId id="270" r:id="rId4"/>
    <p:sldId id="262" r:id="rId5"/>
    <p:sldId id="268" r:id="rId6"/>
    <p:sldId id="265" r:id="rId7"/>
    <p:sldId id="266" r:id="rId8"/>
    <p:sldId id="267" r:id="rId9"/>
    <p:sldId id="273" r:id="rId10"/>
    <p:sldId id="275" r:id="rId11"/>
    <p:sldId id="269" r:id="rId12"/>
    <p:sldId id="278" r:id="rId13"/>
    <p:sldId id="279" r:id="rId14"/>
    <p:sldId id="289" r:id="rId15"/>
    <p:sldId id="287" r:id="rId16"/>
    <p:sldId id="285" r:id="rId17"/>
    <p:sldId id="283" r:id="rId18"/>
    <p:sldId id="281" r:id="rId19"/>
    <p:sldId id="290" r:id="rId20"/>
    <p:sldId id="297" r:id="rId21"/>
    <p:sldId id="295" r:id="rId22"/>
    <p:sldId id="293" r:id="rId23"/>
    <p:sldId id="299"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831C"/>
    <a:srgbClr val="CF0F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78" autoAdjust="0"/>
    <p:restoredTop sz="94660"/>
  </p:normalViewPr>
  <p:slideViewPr>
    <p:cSldViewPr snapToGrid="0">
      <p:cViewPr varScale="1">
        <p:scale>
          <a:sx n="117" d="100"/>
          <a:sy n="117" d="100"/>
        </p:scale>
        <p:origin x="-10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F52BE9-B94B-4827-A7C9-19243C7D2B68}"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122788B-7A53-48DE-BAF9-53DF96291A68}">
      <dgm:prSet/>
      <dgm:spPr/>
      <dgm:t>
        <a:bodyPr/>
        <a:lstStyle/>
        <a:p>
          <a:pPr>
            <a:lnSpc>
              <a:spcPct val="100000"/>
            </a:lnSpc>
          </a:pPr>
          <a:r>
            <a:rPr lang="en-US" dirty="0"/>
            <a:t>Ensure compliance with Program requirements and city projects</a:t>
          </a:r>
        </a:p>
      </dgm:t>
    </dgm:pt>
    <dgm:pt modelId="{1B308D45-C37A-4481-A7B7-E8B065D4030F}" type="parTrans" cxnId="{5E2E76FB-C4F7-4FD6-8D38-D27A31858E46}">
      <dgm:prSet/>
      <dgm:spPr/>
      <dgm:t>
        <a:bodyPr/>
        <a:lstStyle/>
        <a:p>
          <a:endParaRPr lang="en-US"/>
        </a:p>
      </dgm:t>
    </dgm:pt>
    <dgm:pt modelId="{20EFDFFC-CBD0-49CC-824C-8D1BC2F220B2}" type="sibTrans" cxnId="{5E2E76FB-C4F7-4FD6-8D38-D27A31858E46}">
      <dgm:prSet/>
      <dgm:spPr/>
      <dgm:t>
        <a:bodyPr/>
        <a:lstStyle/>
        <a:p>
          <a:endParaRPr lang="en-US"/>
        </a:p>
      </dgm:t>
    </dgm:pt>
    <dgm:pt modelId="{AC973D50-611A-4E28-932F-C5B2243D995D}">
      <dgm:prSet/>
      <dgm:spPr/>
      <dgm:t>
        <a:bodyPr/>
        <a:lstStyle/>
        <a:p>
          <a:pPr>
            <a:lnSpc>
              <a:spcPct val="100000"/>
            </a:lnSpc>
          </a:pPr>
          <a:r>
            <a:rPr lang="en-US" dirty="0"/>
            <a:t>Promote economic development by offering technical and educational assistance</a:t>
          </a:r>
        </a:p>
      </dgm:t>
    </dgm:pt>
    <dgm:pt modelId="{37773686-5A81-4DF9-9B1E-59C322767EE8}" type="parTrans" cxnId="{31CA134B-2F4A-4E74-AE46-68706F6F65E2}">
      <dgm:prSet/>
      <dgm:spPr/>
      <dgm:t>
        <a:bodyPr/>
        <a:lstStyle/>
        <a:p>
          <a:endParaRPr lang="en-US"/>
        </a:p>
      </dgm:t>
    </dgm:pt>
    <dgm:pt modelId="{055C3CC6-AE2F-4EF0-91E4-8A4B5002960C}" type="sibTrans" cxnId="{31CA134B-2F4A-4E74-AE46-68706F6F65E2}">
      <dgm:prSet/>
      <dgm:spPr/>
      <dgm:t>
        <a:bodyPr/>
        <a:lstStyle/>
        <a:p>
          <a:endParaRPr lang="en-US"/>
        </a:p>
      </dgm:t>
    </dgm:pt>
    <dgm:pt modelId="{F1F554E2-923D-4CC2-9D1C-9BC621988EFF}">
      <dgm:prSet/>
      <dgm:spPr/>
      <dgm:t>
        <a:bodyPr/>
        <a:lstStyle/>
        <a:p>
          <a:pPr>
            <a:lnSpc>
              <a:spcPct val="100000"/>
            </a:lnSpc>
          </a:pPr>
          <a:r>
            <a:rPr lang="en-US" dirty="0"/>
            <a:t>Encourage cooperative communication amongst various local agencies</a:t>
          </a:r>
        </a:p>
      </dgm:t>
    </dgm:pt>
    <dgm:pt modelId="{137E446F-226B-444B-A214-F25F0981B636}" type="parTrans" cxnId="{CAD3EBCD-5DA5-4EB1-809D-907824A56E0C}">
      <dgm:prSet/>
      <dgm:spPr/>
      <dgm:t>
        <a:bodyPr/>
        <a:lstStyle/>
        <a:p>
          <a:endParaRPr lang="en-US"/>
        </a:p>
      </dgm:t>
    </dgm:pt>
    <dgm:pt modelId="{EB4FE8A3-D254-45FC-8A55-59764EA4CE3E}" type="sibTrans" cxnId="{CAD3EBCD-5DA5-4EB1-809D-907824A56E0C}">
      <dgm:prSet/>
      <dgm:spPr/>
      <dgm:t>
        <a:bodyPr/>
        <a:lstStyle/>
        <a:p>
          <a:endParaRPr lang="en-US"/>
        </a:p>
      </dgm:t>
    </dgm:pt>
    <dgm:pt modelId="{D2320CBF-4EE1-4957-9F70-2691DFE566D5}">
      <dgm:prSet/>
      <dgm:spPr/>
      <dgm:t>
        <a:bodyPr/>
        <a:lstStyle/>
        <a:p>
          <a:pPr>
            <a:lnSpc>
              <a:spcPct val="100000"/>
            </a:lnSpc>
          </a:pPr>
          <a:endParaRPr lang="en-US" dirty="0"/>
        </a:p>
        <a:p>
          <a:pPr>
            <a:lnSpc>
              <a:spcPct val="100000"/>
            </a:lnSpc>
          </a:pPr>
          <a:r>
            <a:rPr lang="en-US" dirty="0"/>
            <a:t>Establish a strong JSEB support presence in the business community and with the surrounding financial institutions.</a:t>
          </a:r>
        </a:p>
        <a:p>
          <a:pPr>
            <a:lnSpc>
              <a:spcPct val="100000"/>
            </a:lnSpc>
          </a:pPr>
          <a:r>
            <a:rPr lang="en-US" dirty="0"/>
            <a:t>Award 20% City Contracts to qualified JSEB’s</a:t>
          </a:r>
        </a:p>
      </dgm:t>
    </dgm:pt>
    <dgm:pt modelId="{AD628A89-D14D-44DA-B6C6-5986FCBB6833}" type="parTrans" cxnId="{8CED8BC7-7746-45FD-8372-2F9D27207BC5}">
      <dgm:prSet/>
      <dgm:spPr/>
      <dgm:t>
        <a:bodyPr/>
        <a:lstStyle/>
        <a:p>
          <a:endParaRPr lang="en-US"/>
        </a:p>
      </dgm:t>
    </dgm:pt>
    <dgm:pt modelId="{BEC23184-BD4D-43D0-AD7B-9D63632C5FC8}" type="sibTrans" cxnId="{8CED8BC7-7746-45FD-8372-2F9D27207BC5}">
      <dgm:prSet/>
      <dgm:spPr/>
      <dgm:t>
        <a:bodyPr/>
        <a:lstStyle/>
        <a:p>
          <a:endParaRPr lang="en-US"/>
        </a:p>
      </dgm:t>
    </dgm:pt>
    <dgm:pt modelId="{F0A8FD70-C18D-4F62-A927-8905375321DD}" type="pres">
      <dgm:prSet presAssocID="{BCF52BE9-B94B-4827-A7C9-19243C7D2B68}" presName="root" presStyleCnt="0">
        <dgm:presLayoutVars>
          <dgm:dir/>
          <dgm:resizeHandles val="exact"/>
        </dgm:presLayoutVars>
      </dgm:prSet>
      <dgm:spPr/>
      <dgm:t>
        <a:bodyPr/>
        <a:lstStyle/>
        <a:p>
          <a:endParaRPr lang="en-US"/>
        </a:p>
      </dgm:t>
    </dgm:pt>
    <dgm:pt modelId="{2CCE80D4-4143-4CA3-B4BE-924FAA4DE1A4}" type="pres">
      <dgm:prSet presAssocID="{8122788B-7A53-48DE-BAF9-53DF96291A68}" presName="compNode" presStyleCnt="0"/>
      <dgm:spPr/>
    </dgm:pt>
    <dgm:pt modelId="{64B8337B-2829-4074-821C-C46C6F7AD165}" type="pres">
      <dgm:prSet presAssocID="{8122788B-7A53-48DE-BAF9-53DF96291A68}"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ity"/>
        </a:ext>
      </dgm:extLst>
    </dgm:pt>
    <dgm:pt modelId="{02080546-3ED8-48EF-B30A-B37DF86E35F3}" type="pres">
      <dgm:prSet presAssocID="{8122788B-7A53-48DE-BAF9-53DF96291A68}" presName="spaceRect" presStyleCnt="0"/>
      <dgm:spPr/>
    </dgm:pt>
    <dgm:pt modelId="{7932FDA7-254C-4D13-8F52-3545F42EEDED}" type="pres">
      <dgm:prSet presAssocID="{8122788B-7A53-48DE-BAF9-53DF96291A68}" presName="textRect" presStyleLbl="revTx" presStyleIdx="0" presStyleCnt="4">
        <dgm:presLayoutVars>
          <dgm:chMax val="1"/>
          <dgm:chPref val="1"/>
        </dgm:presLayoutVars>
      </dgm:prSet>
      <dgm:spPr/>
      <dgm:t>
        <a:bodyPr/>
        <a:lstStyle/>
        <a:p>
          <a:endParaRPr lang="en-US"/>
        </a:p>
      </dgm:t>
    </dgm:pt>
    <dgm:pt modelId="{04FC6144-5457-4613-A8C0-A0544E62FD14}" type="pres">
      <dgm:prSet presAssocID="{20EFDFFC-CBD0-49CC-824C-8D1BC2F220B2}" presName="sibTrans" presStyleCnt="0"/>
      <dgm:spPr/>
    </dgm:pt>
    <dgm:pt modelId="{A7F0A6AB-C823-47FC-866D-16EE21522675}" type="pres">
      <dgm:prSet presAssocID="{AC973D50-611A-4E28-932F-C5B2243D995D}" presName="compNode" presStyleCnt="0"/>
      <dgm:spPr/>
    </dgm:pt>
    <dgm:pt modelId="{E9441A31-30E4-446F-95C1-6B3C2FF33FE3}" type="pres">
      <dgm:prSet presAssocID="{AC973D50-611A-4E28-932F-C5B2243D995D}"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Books"/>
        </a:ext>
      </dgm:extLst>
    </dgm:pt>
    <dgm:pt modelId="{ABA4A59D-3371-475F-A336-BDB9B3A7D0C8}" type="pres">
      <dgm:prSet presAssocID="{AC973D50-611A-4E28-932F-C5B2243D995D}" presName="spaceRect" presStyleCnt="0"/>
      <dgm:spPr/>
    </dgm:pt>
    <dgm:pt modelId="{13D24EB4-A546-44FF-BAAB-E235AF5FE03D}" type="pres">
      <dgm:prSet presAssocID="{AC973D50-611A-4E28-932F-C5B2243D995D}" presName="textRect" presStyleLbl="revTx" presStyleIdx="1" presStyleCnt="4">
        <dgm:presLayoutVars>
          <dgm:chMax val="1"/>
          <dgm:chPref val="1"/>
        </dgm:presLayoutVars>
      </dgm:prSet>
      <dgm:spPr/>
      <dgm:t>
        <a:bodyPr/>
        <a:lstStyle/>
        <a:p>
          <a:endParaRPr lang="en-US"/>
        </a:p>
      </dgm:t>
    </dgm:pt>
    <dgm:pt modelId="{19C3F06E-6BB9-4488-BA3E-DD15827D1B41}" type="pres">
      <dgm:prSet presAssocID="{055C3CC6-AE2F-4EF0-91E4-8A4B5002960C}" presName="sibTrans" presStyleCnt="0"/>
      <dgm:spPr/>
    </dgm:pt>
    <dgm:pt modelId="{28F03F08-4E2F-4CE3-9621-6831E416ABCC}" type="pres">
      <dgm:prSet presAssocID="{F1F554E2-923D-4CC2-9D1C-9BC621988EFF}" presName="compNode" presStyleCnt="0"/>
      <dgm:spPr/>
    </dgm:pt>
    <dgm:pt modelId="{946D00AD-1E73-4296-94F2-CCDE04803E19}" type="pres">
      <dgm:prSet presAssocID="{F1F554E2-923D-4CC2-9D1C-9BC621988EFF}"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Handshake"/>
        </a:ext>
      </dgm:extLst>
    </dgm:pt>
    <dgm:pt modelId="{68F7047A-8989-49FD-A688-14064EC88624}" type="pres">
      <dgm:prSet presAssocID="{F1F554E2-923D-4CC2-9D1C-9BC621988EFF}" presName="spaceRect" presStyleCnt="0"/>
      <dgm:spPr/>
    </dgm:pt>
    <dgm:pt modelId="{B7577F82-6492-42FC-8BB9-68DD4EBC2FDA}" type="pres">
      <dgm:prSet presAssocID="{F1F554E2-923D-4CC2-9D1C-9BC621988EFF}" presName="textRect" presStyleLbl="revTx" presStyleIdx="2" presStyleCnt="4">
        <dgm:presLayoutVars>
          <dgm:chMax val="1"/>
          <dgm:chPref val="1"/>
        </dgm:presLayoutVars>
      </dgm:prSet>
      <dgm:spPr/>
      <dgm:t>
        <a:bodyPr/>
        <a:lstStyle/>
        <a:p>
          <a:endParaRPr lang="en-US"/>
        </a:p>
      </dgm:t>
    </dgm:pt>
    <dgm:pt modelId="{61863E5D-75D7-4B79-B7BF-9233AEFEBC60}" type="pres">
      <dgm:prSet presAssocID="{EB4FE8A3-D254-45FC-8A55-59764EA4CE3E}" presName="sibTrans" presStyleCnt="0"/>
      <dgm:spPr/>
    </dgm:pt>
    <dgm:pt modelId="{8CC0FB72-A145-4DA9-BAB8-1464AA58EB23}" type="pres">
      <dgm:prSet presAssocID="{D2320CBF-4EE1-4957-9F70-2691DFE566D5}" presName="compNode" presStyleCnt="0"/>
      <dgm:spPr/>
    </dgm:pt>
    <dgm:pt modelId="{9EF43876-5F90-4872-A27C-195C2B491CA9}" type="pres">
      <dgm:prSet presAssocID="{D2320CBF-4EE1-4957-9F70-2691DFE566D5}"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Bank"/>
        </a:ext>
      </dgm:extLst>
    </dgm:pt>
    <dgm:pt modelId="{FD437C58-2A66-4832-B114-D18B3FEE1313}" type="pres">
      <dgm:prSet presAssocID="{D2320CBF-4EE1-4957-9F70-2691DFE566D5}" presName="spaceRect" presStyleCnt="0"/>
      <dgm:spPr/>
    </dgm:pt>
    <dgm:pt modelId="{3B44FFDB-F4CE-4D03-A9F5-50A897A0B69F}" type="pres">
      <dgm:prSet presAssocID="{D2320CBF-4EE1-4957-9F70-2691DFE566D5}" presName="textRect" presStyleLbl="revTx" presStyleIdx="3" presStyleCnt="4" custScaleY="173495">
        <dgm:presLayoutVars>
          <dgm:chMax val="1"/>
          <dgm:chPref val="1"/>
        </dgm:presLayoutVars>
      </dgm:prSet>
      <dgm:spPr/>
      <dgm:t>
        <a:bodyPr/>
        <a:lstStyle/>
        <a:p>
          <a:endParaRPr lang="en-US"/>
        </a:p>
      </dgm:t>
    </dgm:pt>
  </dgm:ptLst>
  <dgm:cxnLst>
    <dgm:cxn modelId="{06B6A9A4-1580-4745-A67F-BF8B3CC96178}" type="presOf" srcId="{BCF52BE9-B94B-4827-A7C9-19243C7D2B68}" destId="{F0A8FD70-C18D-4F62-A927-8905375321DD}" srcOrd="0" destOrd="0" presId="urn:microsoft.com/office/officeart/2018/2/layout/IconLabelList"/>
    <dgm:cxn modelId="{5E2E76FB-C4F7-4FD6-8D38-D27A31858E46}" srcId="{BCF52BE9-B94B-4827-A7C9-19243C7D2B68}" destId="{8122788B-7A53-48DE-BAF9-53DF96291A68}" srcOrd="0" destOrd="0" parTransId="{1B308D45-C37A-4481-A7B7-E8B065D4030F}" sibTransId="{20EFDFFC-CBD0-49CC-824C-8D1BC2F220B2}"/>
    <dgm:cxn modelId="{A572ED2E-33C5-3447-8C7B-00B19102FACD}" type="presOf" srcId="{AC973D50-611A-4E28-932F-C5B2243D995D}" destId="{13D24EB4-A546-44FF-BAAB-E235AF5FE03D}" srcOrd="0" destOrd="0" presId="urn:microsoft.com/office/officeart/2018/2/layout/IconLabelList"/>
    <dgm:cxn modelId="{34424CF6-1F79-314C-98D4-A8829603129E}" type="presOf" srcId="{D2320CBF-4EE1-4957-9F70-2691DFE566D5}" destId="{3B44FFDB-F4CE-4D03-A9F5-50A897A0B69F}" srcOrd="0" destOrd="0" presId="urn:microsoft.com/office/officeart/2018/2/layout/IconLabelList"/>
    <dgm:cxn modelId="{5A19EDB3-E85B-014C-A489-5D95C0D3B351}" type="presOf" srcId="{F1F554E2-923D-4CC2-9D1C-9BC621988EFF}" destId="{B7577F82-6492-42FC-8BB9-68DD4EBC2FDA}" srcOrd="0" destOrd="0" presId="urn:microsoft.com/office/officeart/2018/2/layout/IconLabelList"/>
    <dgm:cxn modelId="{E55BDA0D-A96C-A147-91EA-23058448C592}" type="presOf" srcId="{8122788B-7A53-48DE-BAF9-53DF96291A68}" destId="{7932FDA7-254C-4D13-8F52-3545F42EEDED}" srcOrd="0" destOrd="0" presId="urn:microsoft.com/office/officeart/2018/2/layout/IconLabelList"/>
    <dgm:cxn modelId="{8CED8BC7-7746-45FD-8372-2F9D27207BC5}" srcId="{BCF52BE9-B94B-4827-A7C9-19243C7D2B68}" destId="{D2320CBF-4EE1-4957-9F70-2691DFE566D5}" srcOrd="3" destOrd="0" parTransId="{AD628A89-D14D-44DA-B6C6-5986FCBB6833}" sibTransId="{BEC23184-BD4D-43D0-AD7B-9D63632C5FC8}"/>
    <dgm:cxn modelId="{31CA134B-2F4A-4E74-AE46-68706F6F65E2}" srcId="{BCF52BE9-B94B-4827-A7C9-19243C7D2B68}" destId="{AC973D50-611A-4E28-932F-C5B2243D995D}" srcOrd="1" destOrd="0" parTransId="{37773686-5A81-4DF9-9B1E-59C322767EE8}" sibTransId="{055C3CC6-AE2F-4EF0-91E4-8A4B5002960C}"/>
    <dgm:cxn modelId="{CAD3EBCD-5DA5-4EB1-809D-907824A56E0C}" srcId="{BCF52BE9-B94B-4827-A7C9-19243C7D2B68}" destId="{F1F554E2-923D-4CC2-9D1C-9BC621988EFF}" srcOrd="2" destOrd="0" parTransId="{137E446F-226B-444B-A214-F25F0981B636}" sibTransId="{EB4FE8A3-D254-45FC-8A55-59764EA4CE3E}"/>
    <dgm:cxn modelId="{33C5D2D2-79D3-0141-BF54-AD5071EDC37D}" type="presParOf" srcId="{F0A8FD70-C18D-4F62-A927-8905375321DD}" destId="{2CCE80D4-4143-4CA3-B4BE-924FAA4DE1A4}" srcOrd="0" destOrd="0" presId="urn:microsoft.com/office/officeart/2018/2/layout/IconLabelList"/>
    <dgm:cxn modelId="{2DD1B588-2D87-994E-B318-725FD8DA9107}" type="presParOf" srcId="{2CCE80D4-4143-4CA3-B4BE-924FAA4DE1A4}" destId="{64B8337B-2829-4074-821C-C46C6F7AD165}" srcOrd="0" destOrd="0" presId="urn:microsoft.com/office/officeart/2018/2/layout/IconLabelList"/>
    <dgm:cxn modelId="{CA76EE3B-A634-434F-AC81-EA0E7D7DFF78}" type="presParOf" srcId="{2CCE80D4-4143-4CA3-B4BE-924FAA4DE1A4}" destId="{02080546-3ED8-48EF-B30A-B37DF86E35F3}" srcOrd="1" destOrd="0" presId="urn:microsoft.com/office/officeart/2018/2/layout/IconLabelList"/>
    <dgm:cxn modelId="{31AA4524-CBE1-0342-A88A-2E47BA3648FC}" type="presParOf" srcId="{2CCE80D4-4143-4CA3-B4BE-924FAA4DE1A4}" destId="{7932FDA7-254C-4D13-8F52-3545F42EEDED}" srcOrd="2" destOrd="0" presId="urn:microsoft.com/office/officeart/2018/2/layout/IconLabelList"/>
    <dgm:cxn modelId="{93C594FC-FA23-A541-B2C0-9D591AB851C3}" type="presParOf" srcId="{F0A8FD70-C18D-4F62-A927-8905375321DD}" destId="{04FC6144-5457-4613-A8C0-A0544E62FD14}" srcOrd="1" destOrd="0" presId="urn:microsoft.com/office/officeart/2018/2/layout/IconLabelList"/>
    <dgm:cxn modelId="{6AF8F668-5F34-0C4A-8AA2-87CDB2AB1CB2}" type="presParOf" srcId="{F0A8FD70-C18D-4F62-A927-8905375321DD}" destId="{A7F0A6AB-C823-47FC-866D-16EE21522675}" srcOrd="2" destOrd="0" presId="urn:microsoft.com/office/officeart/2018/2/layout/IconLabelList"/>
    <dgm:cxn modelId="{97BFAB75-CE40-AD43-9B6A-2D3F39CB5D82}" type="presParOf" srcId="{A7F0A6AB-C823-47FC-866D-16EE21522675}" destId="{E9441A31-30E4-446F-95C1-6B3C2FF33FE3}" srcOrd="0" destOrd="0" presId="urn:microsoft.com/office/officeart/2018/2/layout/IconLabelList"/>
    <dgm:cxn modelId="{ACDA7869-F863-DB48-BD1B-3A9689B69C83}" type="presParOf" srcId="{A7F0A6AB-C823-47FC-866D-16EE21522675}" destId="{ABA4A59D-3371-475F-A336-BDB9B3A7D0C8}" srcOrd="1" destOrd="0" presId="urn:microsoft.com/office/officeart/2018/2/layout/IconLabelList"/>
    <dgm:cxn modelId="{A9A902FF-BF08-474E-BB6F-0245D8D243A3}" type="presParOf" srcId="{A7F0A6AB-C823-47FC-866D-16EE21522675}" destId="{13D24EB4-A546-44FF-BAAB-E235AF5FE03D}" srcOrd="2" destOrd="0" presId="urn:microsoft.com/office/officeart/2018/2/layout/IconLabelList"/>
    <dgm:cxn modelId="{E5C3B643-6B4D-CF40-A991-3D015F50B8FA}" type="presParOf" srcId="{F0A8FD70-C18D-4F62-A927-8905375321DD}" destId="{19C3F06E-6BB9-4488-BA3E-DD15827D1B41}" srcOrd="3" destOrd="0" presId="urn:microsoft.com/office/officeart/2018/2/layout/IconLabelList"/>
    <dgm:cxn modelId="{4D602825-9296-4443-99D1-EBCD2F60B848}" type="presParOf" srcId="{F0A8FD70-C18D-4F62-A927-8905375321DD}" destId="{28F03F08-4E2F-4CE3-9621-6831E416ABCC}" srcOrd="4" destOrd="0" presId="urn:microsoft.com/office/officeart/2018/2/layout/IconLabelList"/>
    <dgm:cxn modelId="{DEE72948-9A0B-3D49-8CA5-4C5699F0963F}" type="presParOf" srcId="{28F03F08-4E2F-4CE3-9621-6831E416ABCC}" destId="{946D00AD-1E73-4296-94F2-CCDE04803E19}" srcOrd="0" destOrd="0" presId="urn:microsoft.com/office/officeart/2018/2/layout/IconLabelList"/>
    <dgm:cxn modelId="{1E3A3F8C-7B22-B245-8710-41E5333F90F4}" type="presParOf" srcId="{28F03F08-4E2F-4CE3-9621-6831E416ABCC}" destId="{68F7047A-8989-49FD-A688-14064EC88624}" srcOrd="1" destOrd="0" presId="urn:microsoft.com/office/officeart/2018/2/layout/IconLabelList"/>
    <dgm:cxn modelId="{E6D90B92-7946-724F-9ECD-E5EDA8D8556C}" type="presParOf" srcId="{28F03F08-4E2F-4CE3-9621-6831E416ABCC}" destId="{B7577F82-6492-42FC-8BB9-68DD4EBC2FDA}" srcOrd="2" destOrd="0" presId="urn:microsoft.com/office/officeart/2018/2/layout/IconLabelList"/>
    <dgm:cxn modelId="{DC2E8C8E-0A7F-2D48-97C9-3D1CAE680C05}" type="presParOf" srcId="{F0A8FD70-C18D-4F62-A927-8905375321DD}" destId="{61863E5D-75D7-4B79-B7BF-9233AEFEBC60}" srcOrd="5" destOrd="0" presId="urn:microsoft.com/office/officeart/2018/2/layout/IconLabelList"/>
    <dgm:cxn modelId="{75CCCED3-894F-0345-9791-734A9441F93F}" type="presParOf" srcId="{F0A8FD70-C18D-4F62-A927-8905375321DD}" destId="{8CC0FB72-A145-4DA9-BAB8-1464AA58EB23}" srcOrd="6" destOrd="0" presId="urn:microsoft.com/office/officeart/2018/2/layout/IconLabelList"/>
    <dgm:cxn modelId="{0C8390C9-63D7-8641-8730-62BD24C59774}" type="presParOf" srcId="{8CC0FB72-A145-4DA9-BAB8-1464AA58EB23}" destId="{9EF43876-5F90-4872-A27C-195C2B491CA9}" srcOrd="0" destOrd="0" presId="urn:microsoft.com/office/officeart/2018/2/layout/IconLabelList"/>
    <dgm:cxn modelId="{3CBE3E19-AED4-FD42-8B4B-9164A0FCA33F}" type="presParOf" srcId="{8CC0FB72-A145-4DA9-BAB8-1464AA58EB23}" destId="{FD437C58-2A66-4832-B114-D18B3FEE1313}" srcOrd="1" destOrd="0" presId="urn:microsoft.com/office/officeart/2018/2/layout/IconLabelList"/>
    <dgm:cxn modelId="{E4BC45F9-CB2D-7A46-98DF-71C2F6EE1B0D}" type="presParOf" srcId="{8CC0FB72-A145-4DA9-BAB8-1464AA58EB23}" destId="{3B44FFDB-F4CE-4D03-A9F5-50A897A0B69F}"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8337B-2829-4074-821C-C46C6F7AD165}">
      <dsp:nvSpPr>
        <dsp:cNvPr id="0" name=""/>
        <dsp:cNvSpPr/>
      </dsp:nvSpPr>
      <dsp:spPr>
        <a:xfrm>
          <a:off x="420090" y="1055207"/>
          <a:ext cx="685019" cy="68501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932FDA7-254C-4D13-8F52-3545F42EEDED}">
      <dsp:nvSpPr>
        <dsp:cNvPr id="0" name=""/>
        <dsp:cNvSpPr/>
      </dsp:nvSpPr>
      <dsp:spPr>
        <a:xfrm>
          <a:off x="1467" y="2082905"/>
          <a:ext cx="1522265" cy="1255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Ensure compliance with Program requirements and city projects</a:t>
          </a:r>
        </a:p>
      </dsp:txBody>
      <dsp:txXfrm>
        <a:off x="1467" y="2082905"/>
        <a:ext cx="1522265" cy="1255869"/>
      </dsp:txXfrm>
    </dsp:sp>
    <dsp:sp modelId="{E9441A31-30E4-446F-95C1-6B3C2FF33FE3}">
      <dsp:nvSpPr>
        <dsp:cNvPr id="0" name=""/>
        <dsp:cNvSpPr/>
      </dsp:nvSpPr>
      <dsp:spPr>
        <a:xfrm>
          <a:off x="2208752" y="1055207"/>
          <a:ext cx="685019" cy="68501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D24EB4-A546-44FF-BAAB-E235AF5FE03D}">
      <dsp:nvSpPr>
        <dsp:cNvPr id="0" name=""/>
        <dsp:cNvSpPr/>
      </dsp:nvSpPr>
      <dsp:spPr>
        <a:xfrm>
          <a:off x="1790129" y="2082905"/>
          <a:ext cx="1522265" cy="1255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Promote economic development by offering technical and educational assistance</a:t>
          </a:r>
        </a:p>
      </dsp:txBody>
      <dsp:txXfrm>
        <a:off x="1790129" y="2082905"/>
        <a:ext cx="1522265" cy="1255869"/>
      </dsp:txXfrm>
    </dsp:sp>
    <dsp:sp modelId="{946D00AD-1E73-4296-94F2-CCDE04803E19}">
      <dsp:nvSpPr>
        <dsp:cNvPr id="0" name=""/>
        <dsp:cNvSpPr/>
      </dsp:nvSpPr>
      <dsp:spPr>
        <a:xfrm>
          <a:off x="3997414" y="1055207"/>
          <a:ext cx="685019" cy="68501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577F82-6492-42FC-8BB9-68DD4EBC2FDA}">
      <dsp:nvSpPr>
        <dsp:cNvPr id="0" name=""/>
        <dsp:cNvSpPr/>
      </dsp:nvSpPr>
      <dsp:spPr>
        <a:xfrm>
          <a:off x="3578791" y="2082905"/>
          <a:ext cx="1522265" cy="1255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Encourage cooperative communication amongst various local agencies</a:t>
          </a:r>
        </a:p>
      </dsp:txBody>
      <dsp:txXfrm>
        <a:off x="3578791" y="2082905"/>
        <a:ext cx="1522265" cy="1255869"/>
      </dsp:txXfrm>
    </dsp:sp>
    <dsp:sp modelId="{9EF43876-5F90-4872-A27C-195C2B491CA9}">
      <dsp:nvSpPr>
        <dsp:cNvPr id="0" name=""/>
        <dsp:cNvSpPr/>
      </dsp:nvSpPr>
      <dsp:spPr>
        <a:xfrm>
          <a:off x="5786076" y="824456"/>
          <a:ext cx="685019" cy="685019"/>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44FFDB-F4CE-4D03-A9F5-50A897A0B69F}">
      <dsp:nvSpPr>
        <dsp:cNvPr id="0" name=""/>
        <dsp:cNvSpPr/>
      </dsp:nvSpPr>
      <dsp:spPr>
        <a:xfrm>
          <a:off x="5367453" y="1390654"/>
          <a:ext cx="1522265" cy="2178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endParaRPr lang="en-US" sz="1100" kern="1200" dirty="0"/>
        </a:p>
        <a:p>
          <a:pPr lvl="0" algn="ctr" defTabSz="488950">
            <a:lnSpc>
              <a:spcPct val="100000"/>
            </a:lnSpc>
            <a:spcBef>
              <a:spcPct val="0"/>
            </a:spcBef>
            <a:spcAft>
              <a:spcPct val="35000"/>
            </a:spcAft>
          </a:pPr>
          <a:r>
            <a:rPr lang="en-US" sz="1100" kern="1200" dirty="0"/>
            <a:t>Establish a strong JSEB support presence in the business community and with the surrounding financial institutions.</a:t>
          </a:r>
        </a:p>
        <a:p>
          <a:pPr lvl="0" algn="ctr" defTabSz="488950">
            <a:lnSpc>
              <a:spcPct val="100000"/>
            </a:lnSpc>
            <a:spcBef>
              <a:spcPct val="0"/>
            </a:spcBef>
            <a:spcAft>
              <a:spcPct val="35000"/>
            </a:spcAft>
          </a:pPr>
          <a:r>
            <a:rPr lang="en-US" sz="1100" kern="1200" dirty="0"/>
            <a:t>Award 20% City Contracts to qualified JSEB’s</a:t>
          </a:r>
        </a:p>
      </dsp:txBody>
      <dsp:txXfrm>
        <a:off x="5367453" y="1390654"/>
        <a:ext cx="1522265" cy="217887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1/22/2021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dirty="0"/>
          </a:p>
        </p:txBody>
      </p:sp>
    </p:spTree>
    <p:extLst>
      <p:ext uri="{BB962C8B-B14F-4D97-AF65-F5344CB8AC3E}">
        <p14:creationId xmlns:p14="http://schemas.microsoft.com/office/powerpoint/2010/main" val="189501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0391AB-F383-4237-A071-AD1C6E9246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F6636DA-4FDE-4B32-8CCE-37EFA3E75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0F87932-8FF0-4DF1-A776-9A3CE37618A7}"/>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5" name="Footer Placeholder 4">
            <a:extLst>
              <a:ext uri="{FF2B5EF4-FFF2-40B4-BE49-F238E27FC236}">
                <a16:creationId xmlns:a16="http://schemas.microsoft.com/office/drawing/2014/main" xmlns="" id="{5F38FAB8-C9F1-4DBB-B355-D8DEE37065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24490E3-D8E8-4766-9104-14009BF5636F}"/>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345690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3B8678-553E-4A5B-8CFE-5DB358BDF3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43AF303-1F73-4575-83E6-561589F163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36EC56-7DCF-400D-A871-C26291EB10AD}"/>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5" name="Footer Placeholder 4">
            <a:extLst>
              <a:ext uri="{FF2B5EF4-FFF2-40B4-BE49-F238E27FC236}">
                <a16:creationId xmlns:a16="http://schemas.microsoft.com/office/drawing/2014/main" xmlns="" id="{17FFAC5B-7C77-4F8C-ADB0-8D208A2EB3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D2F48AF-AB8F-4DD2-BC77-7E2F42AD3B87}"/>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318731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20ED820-BFE6-41B5-8064-984037A999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CA27FEA-5359-474A-B4F8-FF510DD748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14DD33D-563C-4B8C-B8C1-625FF5C5B85D}"/>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5" name="Footer Placeholder 4">
            <a:extLst>
              <a:ext uri="{FF2B5EF4-FFF2-40B4-BE49-F238E27FC236}">
                <a16:creationId xmlns:a16="http://schemas.microsoft.com/office/drawing/2014/main" xmlns="" id="{40471877-89FD-46BE-832F-C5660A5567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E6E675F-CC4D-48CF-90C8-53829EE08B8C}"/>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245462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CBC967-18DB-4664-9B4D-06177FB94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ADF7174-64B4-4D8F-BF44-3DD1F66CA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5CD83D3-86C4-482F-A2DC-B4C55DBF3F7A}"/>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5" name="Footer Placeholder 4">
            <a:extLst>
              <a:ext uri="{FF2B5EF4-FFF2-40B4-BE49-F238E27FC236}">
                <a16:creationId xmlns:a16="http://schemas.microsoft.com/office/drawing/2014/main" xmlns="" id="{DCF05BE2-6C23-4CB4-A63E-457E635BF2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C097965-24FE-4C07-BE16-69AE439950EF}"/>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2757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33394D-04EF-440C-B08B-114464B31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BEBE3F6-F021-4D6B-8B0D-EF74D7461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196233C-6806-4593-91C0-CF4ECD84A601}"/>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5" name="Footer Placeholder 4">
            <a:extLst>
              <a:ext uri="{FF2B5EF4-FFF2-40B4-BE49-F238E27FC236}">
                <a16:creationId xmlns:a16="http://schemas.microsoft.com/office/drawing/2014/main" xmlns="" id="{963A761E-2D3A-4397-A82C-2F3B981DE0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8297E71-B59F-4260-B01B-2B7CEB0896BD}"/>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6393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4DFCB-DD40-4637-9CAB-2BAF24231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394065F-4B44-4622-98EE-166F936489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7AF1249-B890-4466-9E24-84A2490700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50FA9B4-D282-452F-B78A-FF5873ACF45A}"/>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6" name="Footer Placeholder 5">
            <a:extLst>
              <a:ext uri="{FF2B5EF4-FFF2-40B4-BE49-F238E27FC236}">
                <a16:creationId xmlns:a16="http://schemas.microsoft.com/office/drawing/2014/main" xmlns="" id="{6E9B0F13-A139-4B66-9544-16480800F68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B8791D0-EC30-4D8C-8764-475D8DB34F19}"/>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08150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33AA7D-15D2-4D5F-B1C4-501073416D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5E80A0E-25B9-4E8E-8B0D-201E1C564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189B111-0CA0-47CD-9F0B-DBCBA3AE3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EF0E02D-3176-4B85-ACB6-721F26827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C7D9317-BBE1-4F36-82FE-E348F6F18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837DDCB-69F8-49FA-A111-C8AB271389E7}"/>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8" name="Footer Placeholder 7">
            <a:extLst>
              <a:ext uri="{FF2B5EF4-FFF2-40B4-BE49-F238E27FC236}">
                <a16:creationId xmlns:a16="http://schemas.microsoft.com/office/drawing/2014/main" xmlns="" id="{4A18B0CD-1F68-412E-9232-F267114CA75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429B21FC-12CC-472D-BC38-EF413158CC5D}"/>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89414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0F51AB-8384-4E67-914C-B39484AD2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0909660-3861-4545-BF68-9ED039B5D0F0}"/>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4" name="Footer Placeholder 3">
            <a:extLst>
              <a:ext uri="{FF2B5EF4-FFF2-40B4-BE49-F238E27FC236}">
                <a16:creationId xmlns:a16="http://schemas.microsoft.com/office/drawing/2014/main" xmlns="" id="{FDDD5392-AC3A-4EAF-ADE6-B6CF4B50ACA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F5679880-BF48-4F4D-B8B3-4E99FC415FF9}"/>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35148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7F98E25-CF37-4F73-9E22-210238167867}"/>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3" name="Footer Placeholder 2">
            <a:extLst>
              <a:ext uri="{FF2B5EF4-FFF2-40B4-BE49-F238E27FC236}">
                <a16:creationId xmlns:a16="http://schemas.microsoft.com/office/drawing/2014/main" xmlns="" id="{89D7A0E1-38AB-4FDA-8EC1-2D7617909C1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18A8E424-5A91-4557-9ADF-4A9422A0690D}"/>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49780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6BB935-0427-44CC-A384-333EAD831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CB9DCF6-55CF-43EE-B135-BFC4B4D40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337538E-A112-4E8F-A445-1A06B0C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30D413-9505-4ED8-BFF1-5141BE9EE3C4}"/>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6" name="Footer Placeholder 5">
            <a:extLst>
              <a:ext uri="{FF2B5EF4-FFF2-40B4-BE49-F238E27FC236}">
                <a16:creationId xmlns:a16="http://schemas.microsoft.com/office/drawing/2014/main" xmlns="" id="{F60815B0-4528-4FA2-8472-8F19C0F16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5C9FCEF-4406-4552-BFE4-6DA3761357F2}"/>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375406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5CE22C-69D4-49EC-8858-787B3C67B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46A4341-3C0B-4025-AE17-8F0F8FABF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DEF5FF01-E0B6-419C-ABCC-70844E4EA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2501218-FFD7-4F25-B220-F5DE5F70693C}"/>
              </a:ext>
            </a:extLst>
          </p:cNvPr>
          <p:cNvSpPr>
            <a:spLocks noGrp="1"/>
          </p:cNvSpPr>
          <p:nvPr>
            <p:ph type="dt" sz="half" idx="10"/>
          </p:nvPr>
        </p:nvSpPr>
        <p:spPr/>
        <p:txBody>
          <a:bodyPr/>
          <a:lstStyle/>
          <a:p>
            <a:fld id="{5D6495F3-B757-4FAF-98AA-EDA7D1485485}" type="datetimeFigureOut">
              <a:rPr lang="en-US" smtClean="0"/>
              <a:t>1/22/2021</a:t>
            </a:fld>
            <a:endParaRPr lang="en-US" dirty="0"/>
          </a:p>
        </p:txBody>
      </p:sp>
      <p:sp>
        <p:nvSpPr>
          <p:cNvPr id="6" name="Footer Placeholder 5">
            <a:extLst>
              <a:ext uri="{FF2B5EF4-FFF2-40B4-BE49-F238E27FC236}">
                <a16:creationId xmlns:a16="http://schemas.microsoft.com/office/drawing/2014/main" xmlns="" id="{9687CBFB-34A6-49D8-A1D2-45DF38876EE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0C2726A4-D33A-486A-B120-648AF3D8BA76}"/>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26447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C07C8C3-4165-4353-ABF2-492454AF9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89AA46A-3C66-4E4A-9907-225E50ABB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57F8214-A11A-4309-9D51-44F35987D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95F3-B757-4FAF-98AA-EDA7D1485485}" type="datetimeFigureOut">
              <a:rPr lang="en-US" smtClean="0"/>
              <a:t>1/22/2021</a:t>
            </a:fld>
            <a:endParaRPr lang="en-US" dirty="0"/>
          </a:p>
        </p:txBody>
      </p:sp>
      <p:sp>
        <p:nvSpPr>
          <p:cNvPr id="5" name="Footer Placeholder 4">
            <a:extLst>
              <a:ext uri="{FF2B5EF4-FFF2-40B4-BE49-F238E27FC236}">
                <a16:creationId xmlns:a16="http://schemas.microsoft.com/office/drawing/2014/main" xmlns="" id="{D6A334EB-8260-4F13-9553-5A8593D9D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00C1EF96-E028-4E68-864E-9B77CF9F2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a:t>
            </a:fld>
            <a:endParaRPr lang="en-US" dirty="0"/>
          </a:p>
        </p:txBody>
      </p:sp>
    </p:spTree>
    <p:extLst>
      <p:ext uri="{BB962C8B-B14F-4D97-AF65-F5344CB8AC3E}">
        <p14:creationId xmlns:p14="http://schemas.microsoft.com/office/powerpoint/2010/main" val="1971539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488" y="0"/>
            <a:ext cx="10910292"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1200150"/>
            <a:ext cx="6105194" cy="1510393"/>
          </a:xfrm>
        </p:spPr>
        <p:txBody>
          <a:bodyPr>
            <a:normAutofit fontScale="90000"/>
          </a:bodyPr>
          <a:lstStyle/>
          <a:p>
            <a:r>
              <a:rPr lang="en-US" sz="4800" dirty="0">
                <a:solidFill>
                  <a:srgbClr val="FFFFFF"/>
                </a:solidFill>
                <a:latin typeface="Book Antiqua" panose="02040602050305030304" pitchFamily="18" charset="0"/>
              </a:rPr>
              <a:t/>
            </a:r>
            <a:br>
              <a:rPr lang="en-US" sz="4800" dirty="0">
                <a:solidFill>
                  <a:srgbClr val="FFFFFF"/>
                </a:solidFill>
                <a:latin typeface="Book Antiqua" panose="02040602050305030304" pitchFamily="18" charset="0"/>
              </a:rPr>
            </a:br>
            <a:r>
              <a:rPr lang="en-US" sz="4800" dirty="0">
                <a:solidFill>
                  <a:srgbClr val="FFFFFF"/>
                </a:solidFill>
                <a:latin typeface="Book Antiqua" panose="02040602050305030304" pitchFamily="18" charset="0"/>
              </a:rPr>
              <a:t>ROAD TO SUCCESS 	</a:t>
            </a:r>
          </a:p>
        </p:txBody>
      </p:sp>
      <p:sp>
        <p:nvSpPr>
          <p:cNvPr id="3" name="Content Placeholder 2"/>
          <p:cNvSpPr>
            <a:spLocks noGrp="1"/>
          </p:cNvSpPr>
          <p:nvPr>
            <p:ph type="subTitle" idx="1"/>
          </p:nvPr>
        </p:nvSpPr>
        <p:spPr>
          <a:xfrm>
            <a:off x="3043403" y="2957064"/>
            <a:ext cx="6105194" cy="1237785"/>
          </a:xfrm>
        </p:spPr>
        <p:txBody>
          <a:bodyPr>
            <a:normAutofit fontScale="92500" lnSpcReduction="10000"/>
          </a:bodyPr>
          <a:lstStyle/>
          <a:p>
            <a:r>
              <a:rPr lang="en-US" dirty="0">
                <a:solidFill>
                  <a:srgbClr val="FFFFFF"/>
                </a:solidFill>
                <a:latin typeface="Book Antiqua" panose="02040602050305030304" pitchFamily="18" charset="0"/>
              </a:rPr>
              <a:t>FUTURE OF THE </a:t>
            </a:r>
          </a:p>
          <a:p>
            <a:r>
              <a:rPr lang="en-US" dirty="0">
                <a:solidFill>
                  <a:srgbClr val="FFFFFF"/>
                </a:solidFill>
                <a:latin typeface="Book Antiqua" panose="02040602050305030304" pitchFamily="18" charset="0"/>
              </a:rPr>
              <a:t>CITY OF JACKSONVILLE</a:t>
            </a:r>
          </a:p>
          <a:p>
            <a:r>
              <a:rPr lang="en-US" dirty="0">
                <a:solidFill>
                  <a:srgbClr val="FFFFFF"/>
                </a:solidFill>
                <a:latin typeface="Book Antiqua" panose="02040602050305030304" pitchFamily="18" charset="0"/>
              </a:rPr>
              <a:t>SMALL &amp; EMERGING BUSINESS PROGRAM </a:t>
            </a:r>
            <a:endParaRPr dirty="0">
              <a:solidFill>
                <a:srgbClr val="FFFFFF"/>
              </a:solidFill>
              <a:latin typeface="Book Antiqua" panose="02040602050305030304" pitchFamily="18" charset="0"/>
            </a:endParaRPr>
          </a:p>
        </p:txBody>
      </p:sp>
    </p:spTree>
    <p:extLst>
      <p:ext uri="{BB962C8B-B14F-4D97-AF65-F5344CB8AC3E}">
        <p14:creationId xmlns:p14="http://schemas.microsoft.com/office/powerpoint/2010/main" val="120780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7FFF2A-5D21-420F-AFC6-64C6EE3C6C9C}"/>
              </a:ext>
            </a:extLst>
          </p:cNvPr>
          <p:cNvSpPr>
            <a:spLocks noGrp="1"/>
          </p:cNvSpPr>
          <p:nvPr>
            <p:ph type="title"/>
          </p:nvPr>
        </p:nvSpPr>
        <p:spPr/>
        <p:txBody>
          <a:bodyPr/>
          <a:lstStyle/>
          <a:p>
            <a:r>
              <a:rPr lang="en-US" dirty="0"/>
              <a:t>Sec. 126.610  Jacksonville Small Emerging Business goals</a:t>
            </a:r>
          </a:p>
        </p:txBody>
      </p:sp>
      <p:sp>
        <p:nvSpPr>
          <p:cNvPr id="3" name="Content Placeholder 2">
            <a:extLst>
              <a:ext uri="{FF2B5EF4-FFF2-40B4-BE49-F238E27FC236}">
                <a16:creationId xmlns:a16="http://schemas.microsoft.com/office/drawing/2014/main" xmlns="" id="{24469795-19DC-43A8-B95D-E39E6E8C55F2}"/>
              </a:ext>
            </a:extLst>
          </p:cNvPr>
          <p:cNvSpPr>
            <a:spLocks noGrp="1"/>
          </p:cNvSpPr>
          <p:nvPr>
            <p:ph sz="half" idx="1"/>
          </p:nvPr>
        </p:nvSpPr>
        <p:spPr>
          <a:xfrm>
            <a:off x="838199" y="1825625"/>
            <a:ext cx="10277475" cy="4298950"/>
          </a:xfrm>
        </p:spPr>
        <p:txBody>
          <a:bodyPr/>
          <a:lstStyle/>
          <a:p>
            <a:pPr marL="0" indent="0">
              <a:buNone/>
            </a:pPr>
            <a:r>
              <a:rPr lang="en-US" sz="1800" b="1" dirty="0">
                <a:latin typeface="Book Antiqua" panose="02040602050305030304" pitchFamily="18" charset="0"/>
              </a:rPr>
              <a:t>Current</a:t>
            </a:r>
          </a:p>
          <a:p>
            <a:r>
              <a:rPr lang="en-US" sz="1800" dirty="0">
                <a:latin typeface="Book Antiqua" panose="02040602050305030304" pitchFamily="18" charset="0"/>
              </a:rPr>
              <a:t>The overall small business goal is at least 20 percent, such that the City shall award at least 20 percent of total City contracts to JSEBs; provided that such awards do not violate state or federal law and provided further that there are certified JSEBs to perform the work. The Director shall award at least 50 percent of the JSEBs contracts through direct contracting. </a:t>
            </a:r>
            <a:r>
              <a:rPr lang="en-US" sz="1800" dirty="0">
                <a:solidFill>
                  <a:srgbClr val="FF0000"/>
                </a:solidFill>
                <a:latin typeface="Book Antiqua" panose="02040602050305030304" pitchFamily="18" charset="0"/>
              </a:rPr>
              <a:t>(Recommend Director Change to JSEB Administrator)		</a:t>
            </a:r>
            <a:endParaRPr lang="en-US" sz="1400" dirty="0">
              <a:latin typeface="Book Antiqua" panose="02040602050305030304" pitchFamily="18" charset="0"/>
            </a:endParaRPr>
          </a:p>
        </p:txBody>
      </p:sp>
    </p:spTree>
    <p:extLst>
      <p:ext uri="{BB962C8B-B14F-4D97-AF65-F5344CB8AC3E}">
        <p14:creationId xmlns:p14="http://schemas.microsoft.com/office/powerpoint/2010/main" val="1797891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E1CE88-BADD-FD47-B60D-28ECB386D112}"/>
              </a:ext>
            </a:extLst>
          </p:cNvPr>
          <p:cNvSpPr>
            <a:spLocks noGrp="1"/>
          </p:cNvSpPr>
          <p:nvPr>
            <p:ph type="title"/>
          </p:nvPr>
        </p:nvSpPr>
        <p:spPr/>
        <p:txBody>
          <a:bodyPr/>
          <a:lstStyle/>
          <a:p>
            <a:r>
              <a:rPr lang="en-US" dirty="0">
                <a:latin typeface="Book Antiqua" panose="02040602050305030304" pitchFamily="18" charset="0"/>
              </a:rPr>
              <a:t>Sec. 126.611. - Contract pre-award compliance procedures</a:t>
            </a:r>
          </a:p>
        </p:txBody>
      </p:sp>
      <p:sp>
        <p:nvSpPr>
          <p:cNvPr id="3" name="Content Placeholder 2">
            <a:extLst>
              <a:ext uri="{FF2B5EF4-FFF2-40B4-BE49-F238E27FC236}">
                <a16:creationId xmlns:a16="http://schemas.microsoft.com/office/drawing/2014/main" xmlns="" id="{25E4DBCC-93D7-8F4B-8513-CCAD63911BEE}"/>
              </a:ext>
            </a:extLst>
          </p:cNvPr>
          <p:cNvSpPr>
            <a:spLocks noGrp="1"/>
          </p:cNvSpPr>
          <p:nvPr>
            <p:ph sz="half" idx="1"/>
          </p:nvPr>
        </p:nvSpPr>
        <p:spPr>
          <a:xfrm>
            <a:off x="838200" y="1987550"/>
            <a:ext cx="10315575" cy="4351338"/>
          </a:xfrm>
        </p:spPr>
        <p:txBody>
          <a:bodyPr>
            <a:normAutofit lnSpcReduction="10000"/>
          </a:bodyPr>
          <a:lstStyle/>
          <a:p>
            <a:pPr marL="0" indent="0">
              <a:buNone/>
            </a:pPr>
            <a:r>
              <a:rPr lang="en-US" sz="1800" dirty="0">
                <a:latin typeface="Book Antiqua" panose="02040602050305030304" pitchFamily="18" charset="0"/>
              </a:rPr>
              <a:t>Current</a:t>
            </a:r>
          </a:p>
          <a:p>
            <a:r>
              <a:rPr lang="en-US" sz="1800" dirty="0">
                <a:latin typeface="Book Antiqua" panose="02040602050305030304" pitchFamily="18" charset="0"/>
              </a:rPr>
              <a:t>For all solicitations, the bidder/proposer shall submit a Schedule of Participation</a:t>
            </a:r>
          </a:p>
          <a:p>
            <a:r>
              <a:rPr lang="en-US" sz="1800" dirty="0">
                <a:latin typeface="Book Antiqua" panose="02040602050305030304" pitchFamily="18" charset="0"/>
              </a:rPr>
              <a:t>Joint ventures shall only be allowed under this Program </a:t>
            </a:r>
            <a:r>
              <a:rPr lang="en-US" sz="1800" dirty="0">
                <a:solidFill>
                  <a:srgbClr val="FF0000"/>
                </a:solidFill>
                <a:latin typeface="Book Antiqua" panose="02040602050305030304" pitchFamily="18" charset="0"/>
              </a:rPr>
              <a:t>(Recommend adding Joint Ventures must be legally formed and a copy of the Joint Venture must be provided the EBO compliance officer(s)</a:t>
            </a:r>
            <a:endParaRPr lang="en-US" sz="1800" dirty="0">
              <a:latin typeface="Book Antiqua" panose="02040602050305030304" pitchFamily="18" charset="0"/>
            </a:endParaRPr>
          </a:p>
          <a:p>
            <a:r>
              <a:rPr lang="en-US" sz="1800" dirty="0">
                <a:latin typeface="Book Antiqua" panose="02040602050305030304" pitchFamily="18" charset="0"/>
              </a:rPr>
              <a:t>Where the bidder/proposer cannot achieve the Project Specific Goal(s), the Director will determine whether Good Faith Efforts have been made the Director will consider the following: </a:t>
            </a:r>
            <a:r>
              <a:rPr lang="en-US" sz="1800" dirty="0">
                <a:solidFill>
                  <a:srgbClr val="FF0000"/>
                </a:solidFill>
                <a:latin typeface="Book Antiqua" panose="02040602050305030304" pitchFamily="18" charset="0"/>
              </a:rPr>
              <a:t>(Recommend changing Director to JSEB Administrator)</a:t>
            </a:r>
          </a:p>
          <a:p>
            <a:pPr lvl="1"/>
            <a:r>
              <a:rPr lang="en-US" sz="1400" dirty="0">
                <a:latin typeface="Book Antiqua" panose="02040602050305030304" pitchFamily="18" charset="0"/>
              </a:rPr>
              <a:t>Solicit certified subcontractors in the scopes of work of the contract and they must follow up initial solicitations with interested JSEBs</a:t>
            </a:r>
          </a:p>
          <a:p>
            <a:pPr lvl="1"/>
            <a:r>
              <a:rPr lang="en-US" sz="1400" dirty="0">
                <a:latin typeface="Book Antiqua" panose="02040602050305030304" pitchFamily="18" charset="0"/>
              </a:rPr>
              <a:t>Identify a portion of the work available to JSEBs consistent with their availability</a:t>
            </a:r>
          </a:p>
          <a:p>
            <a:pPr lvl="1"/>
            <a:r>
              <a:rPr lang="en-US" sz="1400" dirty="0">
                <a:latin typeface="Book Antiqua" panose="02040602050305030304" pitchFamily="18" charset="0"/>
              </a:rPr>
              <a:t>Negotiate in good faith with interested JSEBs</a:t>
            </a:r>
          </a:p>
          <a:p>
            <a:pPr lvl="1"/>
            <a:r>
              <a:rPr lang="en-US" sz="1400" dirty="0">
                <a:latin typeface="Book Antiqua" panose="02040602050305030304" pitchFamily="18" charset="0"/>
              </a:rPr>
              <a:t>Facilitate the leasing of equipment supplies or equipment when they are of such a specialized nature that the JSEB could not readily and economically obtain them in the marketplace, where feasible</a:t>
            </a:r>
          </a:p>
          <a:p>
            <a:pPr lvl="1"/>
            <a:r>
              <a:rPr lang="en-US" sz="1400" dirty="0">
                <a:solidFill>
                  <a:srgbClr val="FF0000"/>
                </a:solidFill>
                <a:latin typeface="Book Antiqua" panose="02040602050305030304" pitchFamily="18" charset="0"/>
              </a:rPr>
              <a:t>Recommend adding language requiring the contractor to provide a Scope of Work to the JSEB vendor for the specific work to be completed and the JSEB provide a proposal for the work along with their pricing. Must turn in with the Bid documents.</a:t>
            </a:r>
          </a:p>
        </p:txBody>
      </p:sp>
    </p:spTree>
    <p:extLst>
      <p:ext uri="{BB962C8B-B14F-4D97-AF65-F5344CB8AC3E}">
        <p14:creationId xmlns:p14="http://schemas.microsoft.com/office/powerpoint/2010/main" val="412845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29238-3883-47B4-978B-7B53E5B6BAFF}"/>
              </a:ext>
            </a:extLst>
          </p:cNvPr>
          <p:cNvSpPr>
            <a:spLocks noGrp="1"/>
          </p:cNvSpPr>
          <p:nvPr>
            <p:ph type="title"/>
          </p:nvPr>
        </p:nvSpPr>
        <p:spPr/>
        <p:txBody>
          <a:bodyPr/>
          <a:lstStyle/>
          <a:p>
            <a:r>
              <a:rPr lang="en-US" dirty="0">
                <a:latin typeface="Book Antiqua" panose="02040602050305030304" pitchFamily="18" charset="0"/>
              </a:rPr>
              <a:t>Sec. 126.612. - Good faith efforts in lieu of meeting Program goals</a:t>
            </a:r>
          </a:p>
        </p:txBody>
      </p:sp>
      <p:sp>
        <p:nvSpPr>
          <p:cNvPr id="3" name="Content Placeholder 2">
            <a:extLst>
              <a:ext uri="{FF2B5EF4-FFF2-40B4-BE49-F238E27FC236}">
                <a16:creationId xmlns:a16="http://schemas.microsoft.com/office/drawing/2014/main" xmlns="" id="{2016671A-51C7-4386-BE93-5001300D5439}"/>
              </a:ext>
            </a:extLst>
          </p:cNvPr>
          <p:cNvSpPr>
            <a:spLocks noGrp="1"/>
          </p:cNvSpPr>
          <p:nvPr>
            <p:ph sz="half" idx="1"/>
          </p:nvPr>
        </p:nvSpPr>
        <p:spPr>
          <a:xfrm>
            <a:off x="838200" y="1825625"/>
            <a:ext cx="10515600" cy="4667250"/>
          </a:xfrm>
        </p:spPr>
        <p:txBody>
          <a:bodyPr>
            <a:normAutofit lnSpcReduction="10000"/>
          </a:bodyPr>
          <a:lstStyle/>
          <a:p>
            <a:pPr marL="0" indent="0">
              <a:buNone/>
            </a:pPr>
            <a:r>
              <a:rPr lang="en-US" sz="1800" dirty="0">
                <a:latin typeface="Book Antiqua" panose="02040602050305030304" pitchFamily="18" charset="0"/>
              </a:rPr>
              <a:t>Current</a:t>
            </a:r>
          </a:p>
          <a:p>
            <a:r>
              <a:rPr lang="en-US" sz="1800" dirty="0">
                <a:latin typeface="Book Antiqua" panose="02040602050305030304" pitchFamily="18" charset="0"/>
              </a:rPr>
              <a:t>For a contract with JSEB subcontracting goals, a contractor must comply by either meeting the goal or demonstrating Good Faith Efforts to achieve it that are consistent with the requirements set forth in this Chapter. The Good Faith Efforts should include the following:</a:t>
            </a:r>
          </a:p>
          <a:p>
            <a:pPr lvl="1"/>
            <a:r>
              <a:rPr lang="en-US" sz="1400" dirty="0">
                <a:latin typeface="Book Antiqua" panose="02040602050305030304" pitchFamily="18" charset="0"/>
              </a:rPr>
              <a:t>A contact log that was used to contact the proposed certified subcontractors. </a:t>
            </a:r>
            <a:r>
              <a:rPr lang="en-US" sz="1400" dirty="0">
                <a:solidFill>
                  <a:srgbClr val="FF0000"/>
                </a:solidFill>
                <a:latin typeface="Book Antiqua" panose="02040602050305030304" pitchFamily="18" charset="0"/>
              </a:rPr>
              <a:t>(add language to ensure the log is turned in with the Bid)</a:t>
            </a:r>
            <a:endParaRPr lang="en-US" sz="1400" dirty="0">
              <a:latin typeface="Book Antiqua" panose="02040602050305030304" pitchFamily="18" charset="0"/>
            </a:endParaRPr>
          </a:p>
          <a:p>
            <a:pPr lvl="1"/>
            <a:r>
              <a:rPr lang="en-US" sz="1400" dirty="0">
                <a:latin typeface="Book Antiqua" panose="02040602050305030304" pitchFamily="18" charset="0"/>
              </a:rPr>
              <a:t>The description of work for which a quote was requested</a:t>
            </a:r>
          </a:p>
          <a:p>
            <a:pPr lvl="1"/>
            <a:r>
              <a:rPr lang="en-US" sz="1400" dirty="0">
                <a:latin typeface="Book Antiqua" panose="02040602050305030304" pitchFamily="18" charset="0"/>
              </a:rPr>
              <a:t>The amount of the quote given, if one was obtained</a:t>
            </a:r>
          </a:p>
          <a:p>
            <a:pPr lvl="1"/>
            <a:r>
              <a:rPr lang="en-US" sz="1400" dirty="0">
                <a:latin typeface="Book Antiqua" panose="02040602050305030304" pitchFamily="18" charset="0"/>
              </a:rPr>
              <a:t>The list of divisions of work not subcontracted and an explanation why not</a:t>
            </a:r>
          </a:p>
          <a:p>
            <a:pPr lvl="1"/>
            <a:r>
              <a:rPr lang="en-US" sz="1400" dirty="0">
                <a:latin typeface="Book Antiqua" panose="02040602050305030304" pitchFamily="18" charset="0"/>
              </a:rPr>
              <a:t>Subcontractor information as requested by forms developed by the Department</a:t>
            </a:r>
          </a:p>
          <a:p>
            <a:r>
              <a:rPr lang="en-US" sz="1800" dirty="0">
                <a:latin typeface="Book Antiqua" panose="02040602050305030304" pitchFamily="18" charset="0"/>
              </a:rPr>
              <a:t>For contracts other than for construction related professional services, a signed letter of intent from all listed JSEBs </a:t>
            </a:r>
          </a:p>
          <a:p>
            <a:r>
              <a:rPr lang="en-US" sz="1800" dirty="0">
                <a:latin typeface="Book Antiqua" panose="02040602050305030304" pitchFamily="18" charset="0"/>
              </a:rPr>
              <a:t>For construction related professional services contracts, the highest ranked proposer must deliver at the time of fee and contract negotiations signed letters of intent</a:t>
            </a:r>
          </a:p>
          <a:p>
            <a:r>
              <a:rPr lang="en-US" sz="1800" dirty="0">
                <a:latin typeface="Book Antiqua" panose="02040602050305030304" pitchFamily="18" charset="0"/>
              </a:rPr>
              <a:t>If the Director finds that a bidder/proposer did not make sufficient Good Faith Efforts, the Director shall communicate this finding to the User Department and recommend that the bid/proposal be rejected. A bidder/proposer may protest this determination pursuant to the City's bid protest procedures.</a:t>
            </a:r>
          </a:p>
          <a:p>
            <a:endParaRPr lang="en-US" sz="1800" dirty="0">
              <a:latin typeface="Book Antiqua" panose="02040602050305030304" pitchFamily="18" charset="0"/>
            </a:endParaRPr>
          </a:p>
        </p:txBody>
      </p:sp>
    </p:spTree>
    <p:extLst>
      <p:ext uri="{BB962C8B-B14F-4D97-AF65-F5344CB8AC3E}">
        <p14:creationId xmlns:p14="http://schemas.microsoft.com/office/powerpoint/2010/main" val="305785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C8B0AB-D75D-4CF9-9051-931BC1E090ED}"/>
              </a:ext>
            </a:extLst>
          </p:cNvPr>
          <p:cNvSpPr>
            <a:spLocks noGrp="1"/>
          </p:cNvSpPr>
          <p:nvPr>
            <p:ph type="title"/>
          </p:nvPr>
        </p:nvSpPr>
        <p:spPr/>
        <p:txBody>
          <a:bodyPr/>
          <a:lstStyle/>
          <a:p>
            <a:r>
              <a:rPr lang="en-US" dirty="0">
                <a:latin typeface="Book Antiqua" panose="02040602050305030304" pitchFamily="18" charset="0"/>
              </a:rPr>
              <a:t>Sec. 126.612 Recommended Changes</a:t>
            </a:r>
            <a:endParaRPr lang="en-US" dirty="0"/>
          </a:p>
        </p:txBody>
      </p:sp>
      <p:sp>
        <p:nvSpPr>
          <p:cNvPr id="3" name="Content Placeholder 2">
            <a:extLst>
              <a:ext uri="{FF2B5EF4-FFF2-40B4-BE49-F238E27FC236}">
                <a16:creationId xmlns:a16="http://schemas.microsoft.com/office/drawing/2014/main" xmlns="" id="{0E0A4F24-8146-4704-9DDA-F4EF0B9C4F75}"/>
              </a:ext>
            </a:extLst>
          </p:cNvPr>
          <p:cNvSpPr>
            <a:spLocks noGrp="1"/>
          </p:cNvSpPr>
          <p:nvPr>
            <p:ph sz="half" idx="1"/>
          </p:nvPr>
        </p:nvSpPr>
        <p:spPr>
          <a:xfrm>
            <a:off x="838200" y="1825625"/>
            <a:ext cx="10985500" cy="4351338"/>
          </a:xfrm>
        </p:spPr>
        <p:txBody>
          <a:bodyPr>
            <a:normAutofit/>
          </a:bodyPr>
          <a:lstStyle/>
          <a:p>
            <a:r>
              <a:rPr lang="en-US" dirty="0">
                <a:solidFill>
                  <a:srgbClr val="FF0000"/>
                </a:solidFill>
                <a:latin typeface="Book Antiqua" panose="02040602050305030304" pitchFamily="18" charset="0"/>
              </a:rPr>
              <a:t>Recommend adding language to the Bid Package that requires the Contractor to reach out to the Compliance Officers to get a list of qualified JSEB vendors. The Compliance Officer is the one who reviews the list of qualified JSEB’s that sets the goal, therefore the CO should provide the list</a:t>
            </a:r>
          </a:p>
          <a:p>
            <a:r>
              <a:rPr lang="en-US" dirty="0">
                <a:solidFill>
                  <a:srgbClr val="FF0000"/>
                </a:solidFill>
                <a:latin typeface="Book Antiqua" panose="02040602050305030304" pitchFamily="18" charset="0"/>
              </a:rPr>
              <a:t>Recommend language is added to the Bid Package.</a:t>
            </a:r>
          </a:p>
          <a:p>
            <a:endParaRPr lang="en-US" dirty="0"/>
          </a:p>
        </p:txBody>
      </p:sp>
    </p:spTree>
    <p:extLst>
      <p:ext uri="{BB962C8B-B14F-4D97-AF65-F5344CB8AC3E}">
        <p14:creationId xmlns:p14="http://schemas.microsoft.com/office/powerpoint/2010/main" val="1886757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35D4D-F97D-4777-9074-40B8067945E7}"/>
              </a:ext>
            </a:extLst>
          </p:cNvPr>
          <p:cNvSpPr>
            <a:spLocks noGrp="1"/>
          </p:cNvSpPr>
          <p:nvPr>
            <p:ph type="title"/>
          </p:nvPr>
        </p:nvSpPr>
        <p:spPr/>
        <p:txBody>
          <a:bodyPr/>
          <a:lstStyle/>
          <a:p>
            <a:r>
              <a:rPr lang="en-US" dirty="0">
                <a:effectLst/>
                <a:latin typeface="Book Antiqua" panose="02040602050305030304" pitchFamily="18" charset="0"/>
              </a:rPr>
              <a:t>Sec. 126.613. - Continuing obligations of JSEBs and graduation</a:t>
            </a:r>
            <a:endParaRPr lang="en-US" dirty="0">
              <a:latin typeface="Book Antiqua" panose="02040602050305030304" pitchFamily="18" charset="0"/>
            </a:endParaRPr>
          </a:p>
        </p:txBody>
      </p:sp>
      <p:sp>
        <p:nvSpPr>
          <p:cNvPr id="3" name="Content Placeholder 2">
            <a:extLst>
              <a:ext uri="{FF2B5EF4-FFF2-40B4-BE49-F238E27FC236}">
                <a16:creationId xmlns:a16="http://schemas.microsoft.com/office/drawing/2014/main" xmlns="" id="{A0D7D611-1EC1-474A-8F80-504A4CDDC27C}"/>
              </a:ext>
            </a:extLst>
          </p:cNvPr>
          <p:cNvSpPr>
            <a:spLocks noGrp="1"/>
          </p:cNvSpPr>
          <p:nvPr>
            <p:ph sz="half" idx="1"/>
          </p:nvPr>
        </p:nvSpPr>
        <p:spPr>
          <a:xfrm>
            <a:off x="838200" y="1825625"/>
            <a:ext cx="10515600" cy="4351338"/>
          </a:xfrm>
        </p:spPr>
        <p:txBody>
          <a:bodyPr/>
          <a:lstStyle/>
          <a:p>
            <a:pPr marL="0" indent="0">
              <a:buNone/>
            </a:pPr>
            <a:r>
              <a:rPr lang="en-US" b="1" dirty="0">
                <a:latin typeface="Book Antiqua" panose="02040602050305030304" pitchFamily="18" charset="0"/>
              </a:rPr>
              <a:t>Current</a:t>
            </a:r>
          </a:p>
          <a:p>
            <a:r>
              <a:rPr lang="en-US" sz="1800" dirty="0">
                <a:latin typeface="Book Antiqua" panose="02040602050305030304" pitchFamily="18" charset="0"/>
              </a:rPr>
              <a:t>The certification status of all JSEBs shall be reviewed annually by the Director through re-certification application. </a:t>
            </a:r>
            <a:r>
              <a:rPr lang="en-US" sz="1800" dirty="0">
                <a:solidFill>
                  <a:srgbClr val="FF0000"/>
                </a:solidFill>
                <a:latin typeface="Book Antiqua" panose="02040602050305030304" pitchFamily="18" charset="0"/>
              </a:rPr>
              <a:t>(Change Director to JSEB Administrator)</a:t>
            </a:r>
            <a:endParaRPr lang="en-US" sz="1800" dirty="0">
              <a:latin typeface="Book Antiqua" panose="02040602050305030304" pitchFamily="18" charset="0"/>
            </a:endParaRPr>
          </a:p>
          <a:p>
            <a:pPr lvl="1"/>
            <a:r>
              <a:rPr lang="en-US" sz="1800" dirty="0">
                <a:latin typeface="Book Antiqua" panose="02040602050305030304" pitchFamily="18" charset="0"/>
              </a:rPr>
              <a:t>It is the responsibility of the JSEB to notify the Department of any change in its circumstances affecting its continued eligibility for the Program.</a:t>
            </a:r>
          </a:p>
          <a:p>
            <a:pPr lvl="1"/>
            <a:r>
              <a:rPr lang="en-US" sz="1800" dirty="0">
                <a:latin typeface="Book Antiqua" panose="02040602050305030304" pitchFamily="18" charset="0"/>
              </a:rPr>
              <a:t>The JSEB that no longer meets certification may be decertified at any time</a:t>
            </a:r>
          </a:p>
          <a:p>
            <a:pPr lvl="1"/>
            <a:r>
              <a:rPr lang="en-US" sz="1800" dirty="0">
                <a:latin typeface="Book Antiqua" panose="02040602050305030304" pitchFamily="18" charset="0"/>
              </a:rPr>
              <a:t>A firm, or qualifying individuals, who have participated in the JSEB program for a total of 15 years shall graduate from the Program </a:t>
            </a:r>
            <a:r>
              <a:rPr lang="en-US" sz="1800" dirty="0">
                <a:solidFill>
                  <a:srgbClr val="FF0000"/>
                </a:solidFill>
                <a:latin typeface="Book Antiqua" panose="02040602050305030304" pitchFamily="18" charset="0"/>
              </a:rPr>
              <a:t>(Recommend graduation out of the program is changed to 9 years after the JSEB receives their first contract or meets the 3 year annual gross receipt average of the 3</a:t>
            </a:r>
            <a:r>
              <a:rPr lang="en-US" sz="1800" baseline="30000" dirty="0">
                <a:solidFill>
                  <a:srgbClr val="FF0000"/>
                </a:solidFill>
                <a:latin typeface="Book Antiqua" panose="02040602050305030304" pitchFamily="18" charset="0"/>
              </a:rPr>
              <a:t>rd</a:t>
            </a:r>
            <a:r>
              <a:rPr lang="en-US" sz="1800" dirty="0">
                <a:solidFill>
                  <a:srgbClr val="FF0000"/>
                </a:solidFill>
                <a:latin typeface="Book Antiqua" panose="02040602050305030304" pitchFamily="18" charset="0"/>
              </a:rPr>
              <a:t> Tier (whichever comes first) or exceeds the net worth as a result of participating in the program for minimum of three years. </a:t>
            </a:r>
            <a:endParaRPr lang="en-US" sz="1800" dirty="0">
              <a:latin typeface="Book Antiqua" panose="02040602050305030304" pitchFamily="18" charset="0"/>
            </a:endParaRPr>
          </a:p>
          <a:p>
            <a:pPr marL="457200" lvl="1" indent="0">
              <a:buNone/>
            </a:pPr>
            <a:endParaRPr lang="en-US" sz="1400" dirty="0"/>
          </a:p>
        </p:txBody>
      </p:sp>
    </p:spTree>
    <p:extLst>
      <p:ext uri="{BB962C8B-B14F-4D97-AF65-F5344CB8AC3E}">
        <p14:creationId xmlns:p14="http://schemas.microsoft.com/office/powerpoint/2010/main" val="3789798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C93D3F-2B70-4285-AF82-C0C76E7031EE}"/>
              </a:ext>
            </a:extLst>
          </p:cNvPr>
          <p:cNvSpPr>
            <a:spLocks noGrp="1"/>
          </p:cNvSpPr>
          <p:nvPr>
            <p:ph type="title"/>
          </p:nvPr>
        </p:nvSpPr>
        <p:spPr/>
        <p:txBody>
          <a:bodyPr/>
          <a:lstStyle/>
          <a:p>
            <a:r>
              <a:rPr lang="en-US" dirty="0">
                <a:latin typeface="Book Antiqua" panose="02040602050305030304" pitchFamily="18" charset="0"/>
              </a:rPr>
              <a:t>Sec. 126.614. - De-certification, Denial and appeal procedure</a:t>
            </a:r>
          </a:p>
        </p:txBody>
      </p:sp>
      <p:sp>
        <p:nvSpPr>
          <p:cNvPr id="3" name="Content Placeholder 2">
            <a:extLst>
              <a:ext uri="{FF2B5EF4-FFF2-40B4-BE49-F238E27FC236}">
                <a16:creationId xmlns:a16="http://schemas.microsoft.com/office/drawing/2014/main" xmlns="" id="{0A17C770-004F-4D6C-BD9F-C84181898F75}"/>
              </a:ext>
            </a:extLst>
          </p:cNvPr>
          <p:cNvSpPr>
            <a:spLocks noGrp="1"/>
          </p:cNvSpPr>
          <p:nvPr>
            <p:ph sz="half" idx="1"/>
          </p:nvPr>
        </p:nvSpPr>
        <p:spPr>
          <a:xfrm>
            <a:off x="838199" y="1825625"/>
            <a:ext cx="10429875" cy="4351338"/>
          </a:xfrm>
        </p:spPr>
        <p:txBody>
          <a:bodyPr>
            <a:normAutofit fontScale="92500" lnSpcReduction="10000"/>
          </a:bodyPr>
          <a:lstStyle/>
          <a:p>
            <a:r>
              <a:rPr lang="en-US" sz="1800" dirty="0"/>
              <a:t>Current</a:t>
            </a:r>
          </a:p>
          <a:p>
            <a:r>
              <a:rPr lang="en-US" sz="1800" dirty="0"/>
              <a:t>The Director may move to decertify a JSEB that repeatedly fails to honor quotations in good faith, or comply with Program requirements</a:t>
            </a:r>
          </a:p>
          <a:p>
            <a:r>
              <a:rPr lang="en-US" sz="1800" dirty="0"/>
              <a:t>A firm that has been denied certification or re-certification or been decertified may protest the denial or de-certification as follows:</a:t>
            </a:r>
          </a:p>
          <a:p>
            <a:pPr lvl="1"/>
            <a:r>
              <a:rPr lang="en-US" sz="1600" dirty="0"/>
              <a:t>The firm may protest such action in writing to the Director within 15 days of receipt</a:t>
            </a:r>
          </a:p>
          <a:p>
            <a:pPr lvl="1"/>
            <a:r>
              <a:rPr lang="en-US" sz="1600" dirty="0"/>
              <a:t>An informal hearing shall be held by the Director, at which the firm may present additional facts and evidence in support of its eligibility. The Director shall then determine the firms eligibility</a:t>
            </a:r>
          </a:p>
          <a:p>
            <a:pPr lvl="1"/>
            <a:r>
              <a:rPr lang="en-US" sz="1600" dirty="0"/>
              <a:t>The applicant may appeal the Director's decision in writing to the City's Government Awards Committee or the Professional Services Evaluation Committee within five days of receipt of the determination. The Committee shall hold a hearing within ten days of receipt of the written notice of appeal, and render a final decision within 30 days of the hearing.</a:t>
            </a:r>
          </a:p>
          <a:p>
            <a:pPr lvl="1"/>
            <a:r>
              <a:rPr lang="en-US" sz="1600" dirty="0"/>
              <a:t>A firm denied or found to be ineligible may not apply for certification for one year after the effective date of the final decision</a:t>
            </a:r>
          </a:p>
          <a:p>
            <a:r>
              <a:rPr lang="en-US" sz="1800" dirty="0"/>
              <a:t>A third party may challenge the eligibility of an applicant for certification or a certified firm. The presumption that the challenged firm is eligible shall remain in effect until the City renders a final decision</a:t>
            </a:r>
          </a:p>
          <a:p>
            <a:r>
              <a:rPr lang="en-US" sz="1800" dirty="0">
                <a:solidFill>
                  <a:srgbClr val="FF0000"/>
                </a:solidFill>
              </a:rPr>
              <a:t>Recommend changing Director to JSEB Administrator</a:t>
            </a:r>
          </a:p>
        </p:txBody>
      </p:sp>
    </p:spTree>
    <p:extLst>
      <p:ext uri="{BB962C8B-B14F-4D97-AF65-F5344CB8AC3E}">
        <p14:creationId xmlns:p14="http://schemas.microsoft.com/office/powerpoint/2010/main" val="615318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23B01D-7137-4B47-8287-3924C583B30D}"/>
              </a:ext>
            </a:extLst>
          </p:cNvPr>
          <p:cNvSpPr>
            <a:spLocks noGrp="1"/>
          </p:cNvSpPr>
          <p:nvPr>
            <p:ph type="title"/>
          </p:nvPr>
        </p:nvSpPr>
        <p:spPr/>
        <p:txBody>
          <a:bodyPr/>
          <a:lstStyle/>
          <a:p>
            <a:r>
              <a:rPr lang="en-US" dirty="0">
                <a:effectLst/>
                <a:latin typeface="Book Antiqua" panose="02040602050305030304" pitchFamily="18" charset="0"/>
              </a:rPr>
              <a:t>Sec. 126.615. - Project goals</a:t>
            </a:r>
            <a:endParaRPr lang="en-US" dirty="0">
              <a:latin typeface="Book Antiqua" panose="02040602050305030304" pitchFamily="18" charset="0"/>
            </a:endParaRPr>
          </a:p>
        </p:txBody>
      </p:sp>
      <p:sp>
        <p:nvSpPr>
          <p:cNvPr id="3" name="Content Placeholder 2">
            <a:extLst>
              <a:ext uri="{FF2B5EF4-FFF2-40B4-BE49-F238E27FC236}">
                <a16:creationId xmlns:a16="http://schemas.microsoft.com/office/drawing/2014/main" xmlns="" id="{7E98EAFC-C672-4D6B-B765-A8A25AB7D66A}"/>
              </a:ext>
            </a:extLst>
          </p:cNvPr>
          <p:cNvSpPr>
            <a:spLocks noGrp="1"/>
          </p:cNvSpPr>
          <p:nvPr>
            <p:ph sz="half" idx="1"/>
          </p:nvPr>
        </p:nvSpPr>
        <p:spPr>
          <a:xfrm>
            <a:off x="838200" y="1853057"/>
            <a:ext cx="10515599" cy="4351338"/>
          </a:xfrm>
        </p:spPr>
        <p:txBody>
          <a:bodyPr>
            <a:normAutofit/>
          </a:bodyPr>
          <a:lstStyle/>
          <a:p>
            <a:pPr marL="0" indent="0">
              <a:buNone/>
            </a:pPr>
            <a:r>
              <a:rPr lang="en-US" sz="1800" dirty="0">
                <a:latin typeface="Book Antiqua" panose="02040602050305030304" pitchFamily="18" charset="0"/>
              </a:rPr>
              <a:t>Current</a:t>
            </a:r>
          </a:p>
          <a:p>
            <a:r>
              <a:rPr lang="en-US" sz="1800" dirty="0">
                <a:effectLst/>
                <a:latin typeface="Book Antiqua" panose="02040602050305030304" pitchFamily="18" charset="0"/>
              </a:rPr>
              <a:t>The Director shall establish Project Specific Goal(s) based on the availability of at least two JSEBs to perform the functions of those individual contracts and the City's utilization of such to date.</a:t>
            </a:r>
          </a:p>
          <a:p>
            <a:r>
              <a:rPr lang="en-US" sz="1800" dirty="0">
                <a:latin typeface="Book Antiqua" panose="02040602050305030304" pitchFamily="18" charset="0"/>
              </a:rPr>
              <a:t>Project Specific Goal(s) may be set for African Americans, Hispanic, Asian and Native American or in an aggregation of groups of such individuals or such individuals as a whole.</a:t>
            </a:r>
            <a:endParaRPr lang="en-US" sz="1800" dirty="0">
              <a:effectLst/>
              <a:latin typeface="Book Antiqua" panose="02040602050305030304" pitchFamily="18" charset="0"/>
            </a:endParaRPr>
          </a:p>
          <a:p>
            <a:r>
              <a:rPr lang="en-US" sz="1800" dirty="0">
                <a:effectLst/>
                <a:latin typeface="Book Antiqua" panose="02040602050305030304" pitchFamily="18" charset="0"/>
              </a:rPr>
              <a:t>Project Specific Goal(s) shall not be set on emergency contracts as defined by City Code or for purchases made in conjunction with the State although JSEBs shall be considered for such single source or emergency procurements if qualified</a:t>
            </a:r>
          </a:p>
          <a:p>
            <a:endParaRPr lang="en-US" sz="1800" dirty="0">
              <a:latin typeface="Book Antiqua" panose="02040602050305030304" pitchFamily="18" charset="0"/>
            </a:endParaRPr>
          </a:p>
          <a:p>
            <a:pPr marL="0" indent="0">
              <a:buNone/>
            </a:pPr>
            <a:r>
              <a:rPr lang="en-US" sz="1800" dirty="0">
                <a:solidFill>
                  <a:srgbClr val="FF0000"/>
                </a:solidFill>
                <a:latin typeface="Book Antiqua" panose="02040602050305030304" pitchFamily="18" charset="0"/>
              </a:rPr>
              <a:t>*The language used in regards to Project Specific Goals have been recognized as language remaining from a previous program that is no longer within the guidelines in which the City can promote.</a:t>
            </a:r>
          </a:p>
          <a:p>
            <a:pPr marL="0" indent="0">
              <a:buNone/>
            </a:pPr>
            <a:r>
              <a:rPr lang="en-US" sz="1800" dirty="0">
                <a:solidFill>
                  <a:srgbClr val="FF0000"/>
                </a:solidFill>
                <a:latin typeface="Book Antiqua" panose="02040602050305030304" pitchFamily="18" charset="0"/>
              </a:rPr>
              <a:t>*Recommend exploring programs that can be considered for DBE and/or Historically Underutilized Business.</a:t>
            </a:r>
          </a:p>
        </p:txBody>
      </p:sp>
    </p:spTree>
    <p:extLst>
      <p:ext uri="{BB962C8B-B14F-4D97-AF65-F5344CB8AC3E}">
        <p14:creationId xmlns:p14="http://schemas.microsoft.com/office/powerpoint/2010/main" val="205893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2E7BA4-C980-4C0B-B737-0060F576A397}"/>
              </a:ext>
            </a:extLst>
          </p:cNvPr>
          <p:cNvSpPr>
            <a:spLocks noGrp="1"/>
          </p:cNvSpPr>
          <p:nvPr>
            <p:ph type="title"/>
          </p:nvPr>
        </p:nvSpPr>
        <p:spPr/>
        <p:txBody>
          <a:bodyPr>
            <a:normAutofit/>
          </a:bodyPr>
          <a:lstStyle/>
          <a:p>
            <a:r>
              <a:rPr lang="en-US" sz="3200" dirty="0">
                <a:effectLst/>
                <a:latin typeface="Book Antiqua" panose="02040602050305030304" pitchFamily="18" charset="0"/>
              </a:rPr>
              <a:t>Sec. 126.616. - Pre-award review of compliance with numerical goals, including good faith efforts</a:t>
            </a:r>
            <a:endParaRPr lang="en-US" sz="3200" dirty="0">
              <a:latin typeface="Book Antiqua" panose="02040602050305030304" pitchFamily="18" charset="0"/>
            </a:endParaRPr>
          </a:p>
        </p:txBody>
      </p:sp>
      <p:sp>
        <p:nvSpPr>
          <p:cNvPr id="3" name="Content Placeholder 2">
            <a:extLst>
              <a:ext uri="{FF2B5EF4-FFF2-40B4-BE49-F238E27FC236}">
                <a16:creationId xmlns:a16="http://schemas.microsoft.com/office/drawing/2014/main" xmlns="" id="{8C7CFBB1-DA1B-473A-9A59-0B869ACEA1DA}"/>
              </a:ext>
            </a:extLst>
          </p:cNvPr>
          <p:cNvSpPr>
            <a:spLocks noGrp="1"/>
          </p:cNvSpPr>
          <p:nvPr>
            <p:ph sz="half" idx="1"/>
          </p:nvPr>
        </p:nvSpPr>
        <p:spPr>
          <a:xfrm>
            <a:off x="838199" y="1825625"/>
            <a:ext cx="10515599" cy="4351338"/>
          </a:xfrm>
        </p:spPr>
        <p:txBody>
          <a:bodyPr>
            <a:normAutofit/>
          </a:bodyPr>
          <a:lstStyle/>
          <a:p>
            <a:pPr marL="0" indent="0">
              <a:buNone/>
            </a:pPr>
            <a:r>
              <a:rPr lang="en-US" sz="1800" dirty="0">
                <a:latin typeface="Book Antiqua" panose="02040602050305030304" pitchFamily="18" charset="0"/>
              </a:rPr>
              <a:t>Current</a:t>
            </a:r>
          </a:p>
          <a:p>
            <a:r>
              <a:rPr lang="en-US" sz="1800" dirty="0">
                <a:effectLst/>
                <a:latin typeface="Book Antiqua" panose="02040602050305030304" pitchFamily="18" charset="0"/>
              </a:rPr>
              <a:t>The Director shall timely review the Schedule of Participation prior to award</a:t>
            </a:r>
            <a:r>
              <a:rPr lang="en-US" sz="1800" dirty="0">
                <a:latin typeface="Book Antiqua" panose="02040602050305030304" pitchFamily="18" charset="0"/>
              </a:rPr>
              <a:t>. </a:t>
            </a:r>
            <a:r>
              <a:rPr lang="en-US" sz="1800" dirty="0">
                <a:effectLst/>
                <a:latin typeface="Book Antiqua" panose="02040602050305030304" pitchFamily="18" charset="0"/>
              </a:rPr>
              <a:t>The Director may request clarification in writing of items listed in the Schedule of Participation. The Director shall review all submittals and document the participation of each submittal. </a:t>
            </a:r>
          </a:p>
          <a:p>
            <a:r>
              <a:rPr lang="en-US" sz="1800" dirty="0">
                <a:effectLst/>
                <a:latin typeface="Book Antiqua" panose="02040602050305030304" pitchFamily="18" charset="0"/>
              </a:rPr>
              <a:t>If the Director determines that the Schedule of Participation demonstrates that the Project Specific Goal(s) have been achieved or Good Faith Efforts made, and the User Department concurs, the Director shall recommend award to the General Awards Committee. The Director shall verify with each JSEB that a contract in the specified amount has been awarded.</a:t>
            </a:r>
          </a:p>
          <a:p>
            <a:endParaRPr lang="en-US" sz="1800" dirty="0">
              <a:latin typeface="Book Antiqua" panose="02040602050305030304" pitchFamily="18" charset="0"/>
            </a:endParaRPr>
          </a:p>
          <a:p>
            <a:pPr marL="0" indent="0">
              <a:buNone/>
            </a:pPr>
            <a:r>
              <a:rPr lang="en-US" sz="1800" dirty="0">
                <a:solidFill>
                  <a:srgbClr val="FF0000"/>
                </a:solidFill>
                <a:latin typeface="Book Antiqua" panose="02040602050305030304" pitchFamily="18" charset="0"/>
              </a:rPr>
              <a:t>Recommend Director be changed to JSEB Administrator.</a:t>
            </a:r>
          </a:p>
        </p:txBody>
      </p:sp>
    </p:spTree>
    <p:extLst>
      <p:ext uri="{BB962C8B-B14F-4D97-AF65-F5344CB8AC3E}">
        <p14:creationId xmlns:p14="http://schemas.microsoft.com/office/powerpoint/2010/main" val="1256936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4A24A2-BD7D-40CA-B869-4CBB2CDE86BC}"/>
              </a:ext>
            </a:extLst>
          </p:cNvPr>
          <p:cNvSpPr>
            <a:spLocks noGrp="1"/>
          </p:cNvSpPr>
          <p:nvPr>
            <p:ph type="title"/>
          </p:nvPr>
        </p:nvSpPr>
        <p:spPr/>
        <p:txBody>
          <a:bodyPr/>
          <a:lstStyle/>
          <a:p>
            <a:r>
              <a:rPr lang="en-US" dirty="0">
                <a:latin typeface="Book Antiqua" panose="02040602050305030304" pitchFamily="18" charset="0"/>
              </a:rPr>
              <a:t>Sec. 126.617. - Contract performance compliance procedures</a:t>
            </a:r>
          </a:p>
        </p:txBody>
      </p:sp>
      <p:sp>
        <p:nvSpPr>
          <p:cNvPr id="3" name="Content Placeholder 2">
            <a:extLst>
              <a:ext uri="{FF2B5EF4-FFF2-40B4-BE49-F238E27FC236}">
                <a16:creationId xmlns:a16="http://schemas.microsoft.com/office/drawing/2014/main" xmlns="" id="{2FC3CF93-1434-4D83-B8D8-FC45F912274A}"/>
              </a:ext>
            </a:extLst>
          </p:cNvPr>
          <p:cNvSpPr>
            <a:spLocks noGrp="1"/>
          </p:cNvSpPr>
          <p:nvPr>
            <p:ph sz="half" idx="1"/>
          </p:nvPr>
        </p:nvSpPr>
        <p:spPr>
          <a:xfrm>
            <a:off x="838199" y="1825625"/>
            <a:ext cx="10515599" cy="4351338"/>
          </a:xfrm>
        </p:spPr>
        <p:txBody>
          <a:bodyPr>
            <a:normAutofit fontScale="47500" lnSpcReduction="20000"/>
          </a:bodyPr>
          <a:lstStyle/>
          <a:p>
            <a:pPr marL="0" indent="0">
              <a:buNone/>
            </a:pPr>
            <a:r>
              <a:rPr lang="en-US" dirty="0">
                <a:latin typeface="Book Antiqua" panose="02040602050305030304" pitchFamily="18" charset="0"/>
              </a:rPr>
              <a:t>Current</a:t>
            </a:r>
            <a:endParaRPr lang="en-US" dirty="0">
              <a:effectLst/>
              <a:latin typeface="Book Antiqua" panose="02040602050305030304" pitchFamily="18" charset="0"/>
            </a:endParaRPr>
          </a:p>
          <a:p>
            <a:pPr>
              <a:buFont typeface="Arial" panose="020B0604020202020204" pitchFamily="34" charset="0"/>
              <a:buChar char="•"/>
            </a:pPr>
            <a:r>
              <a:rPr lang="en-US" dirty="0">
                <a:effectLst/>
                <a:latin typeface="Book Antiqua" panose="02040602050305030304" pitchFamily="18" charset="0"/>
              </a:rPr>
              <a:t>Upon award of a contract by the City that includes Project Specific Goal(s), the prompt pay obligations and in response to this Act becomes covenant of performance by the contractor in favor of the City.</a:t>
            </a:r>
          </a:p>
          <a:p>
            <a:pPr>
              <a:buFont typeface="Arial" panose="020B0604020202020204" pitchFamily="34" charset="0"/>
              <a:buChar char="•"/>
            </a:pPr>
            <a:r>
              <a:rPr lang="en-US" dirty="0">
                <a:effectLst/>
                <a:latin typeface="Book Antiqua" panose="02040602050305030304" pitchFamily="18" charset="0"/>
              </a:rPr>
              <a:t>The contractor shall provide a listing of all JSEBs and any other subcontractors to be used in the performance of the contract. The Director and the User Department shall monitor subcontractor participation during the course of the contract and shall have reasonable access to all contract-related documentation held by the contractor.</a:t>
            </a:r>
          </a:p>
          <a:p>
            <a:pPr>
              <a:buFont typeface="Arial" panose="020B0604020202020204" pitchFamily="34" charset="0"/>
              <a:buChar char="•"/>
            </a:pPr>
            <a:r>
              <a:rPr lang="en-US" dirty="0">
                <a:effectLst/>
                <a:latin typeface="Book Antiqua" panose="02040602050305030304" pitchFamily="18" charset="0"/>
              </a:rPr>
              <a:t>The contractor cannot make changes to the Schedule of Participation or substitute subcontractors named in the Schedule of Participation without the prior written approval of the Director upon recommendation of the Ombudsman. </a:t>
            </a:r>
          </a:p>
          <a:p>
            <a:pPr>
              <a:buFont typeface="Arial" panose="020B0604020202020204" pitchFamily="34" charset="0"/>
              <a:buChar char="•"/>
            </a:pPr>
            <a:r>
              <a:rPr lang="en-US" dirty="0">
                <a:solidFill>
                  <a:srgbClr val="FF0000"/>
                </a:solidFill>
                <a:latin typeface="Book Antiqua" panose="02040602050305030304" pitchFamily="18" charset="0"/>
              </a:rPr>
              <a:t>Recommend changing the process to the JSEB Administrator being the approving authority of changes to the Schedule of Participation or substitute for the reason the Compliance Officer should first review the qualified JSEBs that can be used in the substitution.</a:t>
            </a:r>
          </a:p>
          <a:p>
            <a:pPr>
              <a:buFont typeface="Arial" panose="020B0604020202020204" pitchFamily="34" charset="0"/>
              <a:buChar char="•"/>
            </a:pPr>
            <a:r>
              <a:rPr lang="en-US" dirty="0">
                <a:solidFill>
                  <a:srgbClr val="FF0000"/>
                </a:solidFill>
                <a:effectLst/>
                <a:latin typeface="Book Antiqua" panose="02040602050305030304" pitchFamily="18" charset="0"/>
              </a:rPr>
              <a:t>Recommend the Ombudsman along with the JSEB Administrator review the Request for </a:t>
            </a:r>
            <a:r>
              <a:rPr lang="en-US" dirty="0" smtClean="0">
                <a:solidFill>
                  <a:srgbClr val="FF0000"/>
                </a:solidFill>
                <a:effectLst/>
                <a:latin typeface="Book Antiqua" panose="02040602050305030304" pitchFamily="18" charset="0"/>
              </a:rPr>
              <a:t>Substitution </a:t>
            </a:r>
            <a:r>
              <a:rPr lang="en-US" dirty="0">
                <a:solidFill>
                  <a:srgbClr val="FF0000"/>
                </a:solidFill>
                <a:effectLst/>
                <a:latin typeface="Book Antiqua" panose="02040602050305030304" pitchFamily="18" charset="0"/>
              </a:rPr>
              <a:t>to ensure the </a:t>
            </a:r>
            <a:r>
              <a:rPr lang="en-US" dirty="0">
                <a:solidFill>
                  <a:srgbClr val="FF0000"/>
                </a:solidFill>
                <a:latin typeface="Book Antiqua" panose="02040602050305030304" pitchFamily="18" charset="0"/>
              </a:rPr>
              <a:t>Participation Goal remains in affect after such substitution is made (if deemed necessary and approved).</a:t>
            </a:r>
          </a:p>
          <a:p>
            <a:pPr>
              <a:buFont typeface="Arial" panose="020B0604020202020204" pitchFamily="34" charset="0"/>
              <a:buChar char="•"/>
            </a:pPr>
            <a:r>
              <a:rPr lang="en-US" dirty="0">
                <a:solidFill>
                  <a:srgbClr val="FF0000"/>
                </a:solidFill>
                <a:effectLst/>
                <a:latin typeface="Book Antiqua" panose="02040602050305030304" pitchFamily="18" charset="0"/>
              </a:rPr>
              <a:t>The Ombudsman shall engage the JSEB Administrator for cases involving a JSEB subcontractor or prime contractor.</a:t>
            </a:r>
          </a:p>
          <a:p>
            <a:pPr>
              <a:buFont typeface="Arial" panose="020B0604020202020204" pitchFamily="34" charset="0"/>
              <a:buChar char="•"/>
            </a:pPr>
            <a:r>
              <a:rPr lang="en-US" dirty="0">
                <a:effectLst/>
                <a:latin typeface="Book Antiqua" panose="02040602050305030304" pitchFamily="18" charset="0"/>
              </a:rPr>
              <a:t>Unauthorized changes or substitutions shall be a violation of this chapter, and may constitute grounds for rejection of the bid or proposal or cause termination of the executed contract for breach, the withholding of payment and/or subject the contractor to contract penalties or other sanctions.</a:t>
            </a:r>
          </a:p>
          <a:p>
            <a:pPr>
              <a:buFont typeface="Arial" panose="020B0604020202020204" pitchFamily="34" charset="0"/>
              <a:buChar char="•"/>
            </a:pPr>
            <a:r>
              <a:rPr lang="en-US" dirty="0">
                <a:effectLst/>
                <a:latin typeface="Book Antiqua" panose="02040602050305030304" pitchFamily="18" charset="0"/>
              </a:rPr>
              <a:t>If a Contractor plans to hire a subcontractor on any scope of work that was not previously disclosed in the Schedule of Participation, the contractor shall obtain the approval of the Director to modify the Schedule of Participation</a:t>
            </a:r>
          </a:p>
          <a:p>
            <a:pPr>
              <a:buFont typeface="Arial" panose="020B0604020202020204" pitchFamily="34" charset="0"/>
              <a:buChar char="•"/>
            </a:pPr>
            <a:r>
              <a:rPr lang="en-US" dirty="0">
                <a:solidFill>
                  <a:srgbClr val="FF0000"/>
                </a:solidFill>
                <a:latin typeface="Book Antiqua" panose="02040602050305030304" pitchFamily="18" charset="0"/>
              </a:rPr>
              <a:t>Recommend adding language for on the job site visits during the term of the JSEB contract/subcontract.</a:t>
            </a:r>
            <a:endParaRPr lang="en-US" dirty="0">
              <a:solidFill>
                <a:srgbClr val="FF0000"/>
              </a:solidFill>
              <a:effectLst/>
              <a:latin typeface="Book Antiqua" panose="02040602050305030304" pitchFamily="18" charset="0"/>
            </a:endParaRPr>
          </a:p>
          <a:p>
            <a:pPr>
              <a:buFont typeface="Arial" panose="020B0604020202020204" pitchFamily="34" charset="0"/>
              <a:buChar char="•"/>
            </a:pPr>
            <a:endParaRPr lang="en-US" dirty="0">
              <a:effectLst/>
            </a:endParaRPr>
          </a:p>
          <a:p>
            <a:endParaRPr lang="en-US" dirty="0"/>
          </a:p>
        </p:txBody>
      </p:sp>
    </p:spTree>
    <p:extLst>
      <p:ext uri="{BB962C8B-B14F-4D97-AF65-F5344CB8AC3E}">
        <p14:creationId xmlns:p14="http://schemas.microsoft.com/office/powerpoint/2010/main" val="191392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83824F-A292-4DD9-ACE4-3C3FB1D54D54}"/>
              </a:ext>
            </a:extLst>
          </p:cNvPr>
          <p:cNvSpPr>
            <a:spLocks noGrp="1"/>
          </p:cNvSpPr>
          <p:nvPr>
            <p:ph type="title"/>
          </p:nvPr>
        </p:nvSpPr>
        <p:spPr/>
        <p:txBody>
          <a:bodyPr/>
          <a:lstStyle/>
          <a:p>
            <a:r>
              <a:rPr lang="en-US" dirty="0">
                <a:latin typeface="Book Antiqua" panose="02040602050305030304" pitchFamily="18" charset="0"/>
              </a:rPr>
              <a:t>Sec. 126.618. - Other provisions of purchasing code to apply</a:t>
            </a:r>
          </a:p>
        </p:txBody>
      </p:sp>
      <p:sp>
        <p:nvSpPr>
          <p:cNvPr id="3" name="Content Placeholder 2">
            <a:extLst>
              <a:ext uri="{FF2B5EF4-FFF2-40B4-BE49-F238E27FC236}">
                <a16:creationId xmlns:a16="http://schemas.microsoft.com/office/drawing/2014/main" xmlns="" id="{11BE3470-D9D4-4A98-9FBA-65E43C5C8178}"/>
              </a:ext>
            </a:extLst>
          </p:cNvPr>
          <p:cNvSpPr>
            <a:spLocks noGrp="1"/>
          </p:cNvSpPr>
          <p:nvPr>
            <p:ph sz="half" idx="1"/>
          </p:nvPr>
        </p:nvSpPr>
        <p:spPr>
          <a:xfrm>
            <a:off x="838199" y="1863725"/>
            <a:ext cx="10515599" cy="4351338"/>
          </a:xfrm>
        </p:spPr>
        <p:txBody>
          <a:bodyPr>
            <a:normAutofit/>
          </a:bodyPr>
          <a:lstStyle/>
          <a:p>
            <a:pPr marL="0" indent="0">
              <a:buNone/>
            </a:pPr>
            <a:r>
              <a:rPr lang="en-US" sz="1800" b="1" dirty="0">
                <a:latin typeface="Book Antiqua" panose="02040602050305030304" pitchFamily="18" charset="0"/>
              </a:rPr>
              <a:t>Current</a:t>
            </a:r>
          </a:p>
          <a:p>
            <a:r>
              <a:rPr lang="en-US" sz="1800" dirty="0">
                <a:effectLst/>
                <a:latin typeface="Book Antiqua" panose="02040602050305030304" pitchFamily="18" charset="0"/>
              </a:rPr>
              <a:t>Except as provided in this part to implement the Program, the provisions of Parts 1, 2, 3 and 4, of chapter 126, apply. The Director shall establish rules that specify the manner in which conflicts between the provisions of Parts 1, 2, 3, or 4 of this chapter are to be resolved. (Change </a:t>
            </a:r>
            <a:endParaRPr lang="en-US" sz="1800" dirty="0">
              <a:latin typeface="Book Antiqua" panose="02040602050305030304" pitchFamily="18" charset="0"/>
            </a:endParaRPr>
          </a:p>
          <a:p>
            <a:endParaRPr lang="en-US" dirty="0"/>
          </a:p>
        </p:txBody>
      </p:sp>
    </p:spTree>
    <p:extLst>
      <p:ext uri="{BB962C8B-B14F-4D97-AF65-F5344CB8AC3E}">
        <p14:creationId xmlns:p14="http://schemas.microsoft.com/office/powerpoint/2010/main" val="197684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8749" y="1400590"/>
            <a:ext cx="3201366" cy="2694661"/>
          </a:xfrm>
        </p:spPr>
        <p:txBody>
          <a:bodyPr anchor="b">
            <a:normAutofit/>
          </a:bodyPr>
          <a:lstStyle/>
          <a:p>
            <a:r>
              <a:rPr lang="en-US" sz="1800" dirty="0">
                <a:solidFill>
                  <a:schemeClr val="bg1"/>
                </a:solidFill>
                <a:latin typeface="Book Antiqua" panose="02040602050305030304" pitchFamily="18" charset="0"/>
              </a:rPr>
              <a:t>EQUAL BUSINESS OPPORTUNITY OFFICE</a:t>
            </a:r>
            <a:br>
              <a:rPr lang="en-US" sz="1800" dirty="0">
                <a:solidFill>
                  <a:schemeClr val="bg1"/>
                </a:solidFill>
                <a:latin typeface="Book Antiqua" panose="02040602050305030304" pitchFamily="18" charset="0"/>
              </a:rPr>
            </a:br>
            <a:r>
              <a:rPr lang="en-US" sz="1800" dirty="0">
                <a:solidFill>
                  <a:schemeClr val="bg1"/>
                </a:solidFill>
                <a:latin typeface="Book Antiqua" panose="02040602050305030304" pitchFamily="18" charset="0"/>
              </a:rPr>
              <a:t/>
            </a:r>
            <a:br>
              <a:rPr lang="en-US" sz="1800" dirty="0">
                <a:solidFill>
                  <a:schemeClr val="bg1"/>
                </a:solidFill>
                <a:latin typeface="Book Antiqua" panose="02040602050305030304" pitchFamily="18" charset="0"/>
              </a:rPr>
            </a:br>
            <a:r>
              <a:rPr lang="en-US" sz="1800" dirty="0">
                <a:solidFill>
                  <a:schemeClr val="bg1"/>
                </a:solidFill>
                <a:latin typeface="Book Antiqua" panose="02040602050305030304" pitchFamily="18" charset="0"/>
              </a:rPr>
              <a:t>JACKSONVILLE SMALL &amp; EMERGING BUSINESS PROGRAM</a:t>
            </a:r>
            <a:br>
              <a:rPr lang="en-US" sz="1800" dirty="0">
                <a:solidFill>
                  <a:schemeClr val="bg1"/>
                </a:solidFill>
                <a:latin typeface="Book Antiqua" panose="02040602050305030304" pitchFamily="18" charset="0"/>
              </a:rPr>
            </a:br>
            <a:endParaRPr lang="en-US" sz="1800" dirty="0">
              <a:solidFill>
                <a:schemeClr val="bg1"/>
              </a:solidFill>
            </a:endParaRPr>
          </a:p>
        </p:txBody>
      </p:sp>
      <p:sp>
        <p:nvSpPr>
          <p:cNvPr id="3" name="Content Placeholder 2"/>
          <p:cNvSpPr>
            <a:spLocks noGrp="1"/>
          </p:cNvSpPr>
          <p:nvPr>
            <p:ph type="body" idx="1"/>
          </p:nvPr>
        </p:nvSpPr>
        <p:spPr>
          <a:xfrm>
            <a:off x="4504549" y="649480"/>
            <a:ext cx="7628702" cy="5546047"/>
          </a:xfrm>
        </p:spPr>
        <p:txBody>
          <a:bodyPr anchor="ctr">
            <a:normAutofit fontScale="55000" lnSpcReduction="20000"/>
          </a:bodyPr>
          <a:lstStyle/>
          <a:p>
            <a:pPr marL="0" indent="0">
              <a:lnSpc>
                <a:spcPct val="120000"/>
              </a:lnSpc>
              <a:buNone/>
            </a:pPr>
            <a:r>
              <a:rPr lang="en-US" sz="2000" b="1" dirty="0">
                <a:latin typeface="Book Antiqua" panose="02040602050305030304" pitchFamily="18" charset="0"/>
              </a:rPr>
              <a:t>PART B</a:t>
            </a:r>
            <a:r>
              <a:rPr lang="en-US" sz="1600" b="1" dirty="0">
                <a:latin typeface="Book Antiqua" panose="02040602050305030304" pitchFamily="18" charset="0"/>
              </a:rPr>
              <a:t/>
            </a:r>
            <a:br>
              <a:rPr lang="en-US" sz="1600" b="1" dirty="0">
                <a:latin typeface="Book Antiqua" panose="02040602050305030304" pitchFamily="18" charset="0"/>
              </a:rPr>
            </a:br>
            <a:r>
              <a:rPr lang="en-US" sz="1800" b="1" dirty="0">
                <a:latin typeface="Book Antiqua" panose="02040602050305030304" pitchFamily="18" charset="0"/>
              </a:rPr>
              <a:t/>
            </a:r>
            <a:br>
              <a:rPr lang="en-US" sz="1800" b="1" dirty="0">
                <a:latin typeface="Book Antiqua" panose="02040602050305030304" pitchFamily="18" charset="0"/>
              </a:rPr>
            </a:br>
            <a:r>
              <a:rPr lang="en-US" sz="1800" b="1" dirty="0">
                <a:latin typeface="Book Antiqua" panose="02040602050305030304" pitchFamily="18" charset="0"/>
              </a:rPr>
              <a:t>Sec. 126.607  Percentage of work to be accomplished by JSEB’s</a:t>
            </a:r>
          </a:p>
          <a:p>
            <a:pPr marL="0" indent="0">
              <a:lnSpc>
                <a:spcPct val="120000"/>
              </a:lnSpc>
              <a:buNone/>
            </a:pPr>
            <a:r>
              <a:rPr lang="en-US" sz="1800" b="1" dirty="0">
                <a:latin typeface="Book Antiqua" panose="02040602050305030304" pitchFamily="18" charset="0"/>
              </a:rPr>
              <a:t>Sec 126.608   Jacksonville Small Emerging Businesses defined</a:t>
            </a:r>
            <a:br>
              <a:rPr lang="en-US" sz="1800" b="1" dirty="0">
                <a:latin typeface="Book Antiqua" panose="02040602050305030304" pitchFamily="18" charset="0"/>
              </a:rPr>
            </a:br>
            <a:r>
              <a:rPr lang="en-US" sz="1800" b="1" dirty="0">
                <a:latin typeface="Book Antiqua" panose="02040602050305030304" pitchFamily="18" charset="0"/>
              </a:rPr>
              <a:t>Sec. 126.609  JSEB Program administration</a:t>
            </a:r>
            <a:br>
              <a:rPr lang="en-US" sz="1800" b="1" dirty="0">
                <a:latin typeface="Book Antiqua" panose="02040602050305030304" pitchFamily="18" charset="0"/>
              </a:rPr>
            </a:br>
            <a:r>
              <a:rPr lang="en-US" sz="1800" b="1" dirty="0">
                <a:latin typeface="Book Antiqua" panose="02040602050305030304" pitchFamily="18" charset="0"/>
              </a:rPr>
              <a:t/>
            </a:r>
            <a:br>
              <a:rPr lang="en-US" sz="1800" b="1" dirty="0">
                <a:latin typeface="Book Antiqua" panose="02040602050305030304" pitchFamily="18" charset="0"/>
              </a:rPr>
            </a:br>
            <a:r>
              <a:rPr lang="en-US" sz="1800" b="1" dirty="0">
                <a:latin typeface="Book Antiqua" panose="02040602050305030304" pitchFamily="18" charset="0"/>
              </a:rPr>
              <a:t>Sec. 126.610  Jacksonville Small Emerging Business goals</a:t>
            </a:r>
            <a:br>
              <a:rPr lang="en-US" sz="1800" b="1" dirty="0">
                <a:latin typeface="Book Antiqua" panose="02040602050305030304" pitchFamily="18" charset="0"/>
              </a:rPr>
            </a:br>
            <a:r>
              <a:rPr lang="en-US" sz="1800" b="1" dirty="0">
                <a:latin typeface="Book Antiqua" panose="02040602050305030304" pitchFamily="18" charset="0"/>
              </a:rPr>
              <a:t/>
            </a:r>
            <a:br>
              <a:rPr lang="en-US" sz="1800" b="1" dirty="0">
                <a:latin typeface="Book Antiqua" panose="02040602050305030304" pitchFamily="18" charset="0"/>
              </a:rPr>
            </a:br>
            <a:r>
              <a:rPr lang="en-US" sz="1800" b="1" dirty="0">
                <a:latin typeface="Book Antiqua" panose="02040602050305030304" pitchFamily="18" charset="0"/>
              </a:rPr>
              <a:t>Sec. 126.611  Contract pre-award compliance procedures</a:t>
            </a:r>
          </a:p>
          <a:p>
            <a:pPr marL="0" indent="0">
              <a:lnSpc>
                <a:spcPct val="120000"/>
              </a:lnSpc>
              <a:buNone/>
            </a:pPr>
            <a:r>
              <a:rPr lang="en-US" sz="1800" b="1" dirty="0">
                <a:latin typeface="Book Antiqua" panose="02040602050305030304" pitchFamily="18" charset="0"/>
              </a:rPr>
              <a:t>Sec. 126.612  Good faith efforts in lieu of meeting Program goals</a:t>
            </a:r>
          </a:p>
          <a:p>
            <a:pPr marL="0" indent="0">
              <a:lnSpc>
                <a:spcPct val="120000"/>
              </a:lnSpc>
              <a:buNone/>
            </a:pPr>
            <a:r>
              <a:rPr lang="en-US" sz="1800" b="1" dirty="0">
                <a:latin typeface="Book Antiqua" panose="02040602050305030304" pitchFamily="18" charset="0"/>
              </a:rPr>
              <a:t>Sec. 126.613  Continuing obligations of JSEBs and graduation</a:t>
            </a:r>
          </a:p>
          <a:p>
            <a:pPr marL="0" indent="0">
              <a:lnSpc>
                <a:spcPct val="120000"/>
              </a:lnSpc>
              <a:buNone/>
            </a:pPr>
            <a:r>
              <a:rPr lang="en-US" sz="1800" b="1" dirty="0">
                <a:latin typeface="Book Antiqua" panose="02040602050305030304" pitchFamily="18" charset="0"/>
              </a:rPr>
              <a:t>Sec. 126.614  De-certification, Denial and appeal procedure</a:t>
            </a:r>
          </a:p>
          <a:p>
            <a:pPr marL="0" indent="0">
              <a:lnSpc>
                <a:spcPct val="120000"/>
              </a:lnSpc>
              <a:buNone/>
            </a:pPr>
            <a:r>
              <a:rPr lang="en-US" sz="1800" b="1" dirty="0">
                <a:latin typeface="Book Antiqua" panose="02040602050305030304" pitchFamily="18" charset="0"/>
              </a:rPr>
              <a:t>Sec. 126.615  Project Goals</a:t>
            </a:r>
          </a:p>
          <a:p>
            <a:pPr marL="0" indent="0">
              <a:lnSpc>
                <a:spcPct val="120000"/>
              </a:lnSpc>
              <a:buNone/>
            </a:pPr>
            <a:r>
              <a:rPr lang="en-US" sz="1800" b="1" dirty="0">
                <a:latin typeface="Book Antiqua" panose="02040602050305030304" pitchFamily="18" charset="0"/>
              </a:rPr>
              <a:t>Sec. 126.616  Pre-award review of compliance w/ numerical goals, including </a:t>
            </a:r>
          </a:p>
          <a:p>
            <a:pPr marL="0" indent="0">
              <a:lnSpc>
                <a:spcPct val="120000"/>
              </a:lnSpc>
              <a:buNone/>
            </a:pPr>
            <a:r>
              <a:rPr lang="en-US" sz="1800" b="1" dirty="0">
                <a:latin typeface="Book Antiqua" panose="02040602050305030304" pitchFamily="18" charset="0"/>
              </a:rPr>
              <a:t>                        good faith efforts</a:t>
            </a:r>
          </a:p>
          <a:p>
            <a:pPr marL="0" indent="0">
              <a:lnSpc>
                <a:spcPct val="120000"/>
              </a:lnSpc>
              <a:buNone/>
            </a:pPr>
            <a:r>
              <a:rPr lang="en-US" sz="1800" b="1" dirty="0">
                <a:latin typeface="Book Antiqua" panose="02040602050305030304" pitchFamily="18" charset="0"/>
              </a:rPr>
              <a:t>Sec. 126.617  Contract performance compliance procedures</a:t>
            </a:r>
          </a:p>
          <a:p>
            <a:pPr marL="0" indent="0">
              <a:lnSpc>
                <a:spcPct val="120000"/>
              </a:lnSpc>
              <a:buNone/>
            </a:pPr>
            <a:r>
              <a:rPr lang="en-US" sz="1800" b="1" dirty="0">
                <a:latin typeface="Book Antiqua" panose="02040602050305030304" pitchFamily="18" charset="0"/>
              </a:rPr>
              <a:t>Sec. 126.618  Other provisions of purchasing code to apply</a:t>
            </a:r>
          </a:p>
          <a:p>
            <a:pPr marL="0" indent="0">
              <a:lnSpc>
                <a:spcPct val="120000"/>
              </a:lnSpc>
              <a:buNone/>
            </a:pPr>
            <a:r>
              <a:rPr lang="en-US" sz="1800" b="1" dirty="0">
                <a:latin typeface="Book Antiqua" panose="02040602050305030304" pitchFamily="18" charset="0"/>
              </a:rPr>
              <a:t>Sec. 126.619  JSEB and Program eligibility</a:t>
            </a:r>
          </a:p>
          <a:p>
            <a:pPr marL="0" indent="0">
              <a:lnSpc>
                <a:spcPct val="120000"/>
              </a:lnSpc>
              <a:buNone/>
            </a:pPr>
            <a:r>
              <a:rPr lang="en-US" sz="1800" b="1" dirty="0">
                <a:latin typeface="Book Antiqua" panose="02040602050305030304" pitchFamily="18" charset="0"/>
              </a:rPr>
              <a:t>Sec. 126.620  Counting subcontracting participation of JSEBs</a:t>
            </a:r>
          </a:p>
          <a:p>
            <a:pPr marL="0" indent="0">
              <a:lnSpc>
                <a:spcPct val="120000"/>
              </a:lnSpc>
              <a:buNone/>
            </a:pPr>
            <a:r>
              <a:rPr lang="en-US" sz="1800" b="1" dirty="0">
                <a:latin typeface="Book Antiqua" panose="02040602050305030304" pitchFamily="18" charset="0"/>
              </a:rPr>
              <a:t>Sec. 126.621  Acts which may result in expulsion from the JSEB program, fines and </a:t>
            </a:r>
          </a:p>
          <a:p>
            <a:pPr marL="0" indent="0">
              <a:lnSpc>
                <a:spcPct val="120000"/>
              </a:lnSpc>
              <a:buNone/>
            </a:pPr>
            <a:r>
              <a:rPr lang="en-US" sz="1800" b="1" dirty="0">
                <a:latin typeface="Book Antiqua" panose="02040602050305030304" pitchFamily="18" charset="0"/>
              </a:rPr>
              <a:t>                        criminal offenses</a:t>
            </a:r>
          </a:p>
          <a:p>
            <a:pPr marL="0" indent="0">
              <a:lnSpc>
                <a:spcPct val="120000"/>
              </a:lnSpc>
              <a:buNone/>
            </a:pPr>
            <a:r>
              <a:rPr lang="en-US" sz="1800" b="1" dirty="0">
                <a:latin typeface="Book Antiqua" panose="02040602050305030304" pitchFamily="18" charset="0"/>
              </a:rPr>
              <a:t>Sec. 126.622  Annual Budget Appropriation</a:t>
            </a:r>
            <a:br>
              <a:rPr lang="en-US" sz="1800" b="1" dirty="0">
                <a:latin typeface="Book Antiqua" panose="02040602050305030304" pitchFamily="18" charset="0"/>
              </a:rPr>
            </a:br>
            <a:endParaRPr lang="en-US" sz="1800" b="1" dirty="0">
              <a:latin typeface="Book Antiqua" panose="02040602050305030304" pitchFamily="18" charset="0"/>
            </a:endParaRPr>
          </a:p>
        </p:txBody>
      </p:sp>
    </p:spTree>
    <p:extLst>
      <p:ext uri="{BB962C8B-B14F-4D97-AF65-F5344CB8AC3E}">
        <p14:creationId xmlns:p14="http://schemas.microsoft.com/office/powerpoint/2010/main" val="1838925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EF6D90-CF22-4FFB-8469-C3DE9663B194}"/>
              </a:ext>
            </a:extLst>
          </p:cNvPr>
          <p:cNvSpPr>
            <a:spLocks noGrp="1"/>
          </p:cNvSpPr>
          <p:nvPr>
            <p:ph type="title"/>
          </p:nvPr>
        </p:nvSpPr>
        <p:spPr/>
        <p:txBody>
          <a:bodyPr/>
          <a:lstStyle/>
          <a:p>
            <a:r>
              <a:rPr lang="en-US" dirty="0">
                <a:latin typeface="Book Antiqua" panose="02040602050305030304" pitchFamily="18" charset="0"/>
              </a:rPr>
              <a:t>Sec. 126.619. - JSEB and Program eligibility</a:t>
            </a:r>
          </a:p>
        </p:txBody>
      </p:sp>
      <p:sp>
        <p:nvSpPr>
          <p:cNvPr id="3" name="Content Placeholder 2">
            <a:extLst>
              <a:ext uri="{FF2B5EF4-FFF2-40B4-BE49-F238E27FC236}">
                <a16:creationId xmlns:a16="http://schemas.microsoft.com/office/drawing/2014/main" xmlns="" id="{A0C7C48F-A408-4C00-B656-F2EFF8BDF349}"/>
              </a:ext>
            </a:extLst>
          </p:cNvPr>
          <p:cNvSpPr>
            <a:spLocks noGrp="1"/>
          </p:cNvSpPr>
          <p:nvPr>
            <p:ph sz="half" idx="1"/>
          </p:nvPr>
        </p:nvSpPr>
        <p:spPr>
          <a:xfrm>
            <a:off x="838200" y="1825625"/>
            <a:ext cx="10515600" cy="4351338"/>
          </a:xfrm>
        </p:spPr>
        <p:txBody>
          <a:bodyPr>
            <a:normAutofit fontScale="55000" lnSpcReduction="20000"/>
          </a:bodyPr>
          <a:lstStyle/>
          <a:p>
            <a:pPr marL="0" indent="0">
              <a:buNone/>
            </a:pPr>
            <a:r>
              <a:rPr lang="en-US" b="1" dirty="0">
                <a:latin typeface="Book Antiqua" panose="02040602050305030304" pitchFamily="18" charset="0"/>
              </a:rPr>
              <a:t>Current</a:t>
            </a:r>
          </a:p>
          <a:p>
            <a:r>
              <a:rPr lang="en-US" sz="3300" dirty="0">
                <a:effectLst/>
                <a:latin typeface="Book Antiqua" panose="02040602050305030304" pitchFamily="18" charset="0"/>
              </a:rPr>
              <a:t>Only businesses that meet the criteria of JSEBs may be certified for participation in the Program</a:t>
            </a:r>
          </a:p>
          <a:p>
            <a:pPr>
              <a:buFont typeface="Arial" panose="020B0604020202020204" pitchFamily="34" charset="0"/>
              <a:buChar char="•"/>
            </a:pPr>
            <a:r>
              <a:rPr lang="en-US" sz="3300" dirty="0">
                <a:effectLst/>
                <a:latin typeface="Book Antiqua" panose="02040602050305030304" pitchFamily="18" charset="0"/>
              </a:rPr>
              <a:t>Only an independent firm may be certified as a JSEB</a:t>
            </a:r>
          </a:p>
          <a:p>
            <a:pPr>
              <a:buFont typeface="Arial" panose="020B0604020202020204" pitchFamily="34" charset="0"/>
              <a:buChar char="•"/>
            </a:pPr>
            <a:r>
              <a:rPr lang="en-US" sz="3300" dirty="0">
                <a:effectLst/>
                <a:latin typeface="Book Antiqua" panose="02040602050305030304" pitchFamily="18" charset="0"/>
              </a:rPr>
              <a:t>The certification status of all JSEBs shall be reviewed annually by the Department</a:t>
            </a:r>
          </a:p>
          <a:p>
            <a:pPr>
              <a:buFont typeface="Arial" panose="020B0604020202020204" pitchFamily="34" charset="0"/>
              <a:buChar char="•"/>
            </a:pPr>
            <a:r>
              <a:rPr lang="en-US" sz="3300" dirty="0">
                <a:solidFill>
                  <a:srgbClr val="FF0000"/>
                </a:solidFill>
                <a:latin typeface="Book Antiqua" panose="02040602050305030304" pitchFamily="18" charset="0"/>
              </a:rPr>
              <a:t>Recommend adding language for onsite inspection of business location</a:t>
            </a:r>
          </a:p>
          <a:p>
            <a:pPr>
              <a:buFont typeface="Arial" panose="020B0604020202020204" pitchFamily="34" charset="0"/>
              <a:buChar char="•"/>
            </a:pPr>
            <a:r>
              <a:rPr lang="en-US" sz="3300" dirty="0">
                <a:effectLst/>
                <a:latin typeface="Book Antiqua" panose="02040602050305030304" pitchFamily="18" charset="0"/>
              </a:rPr>
              <a:t>It is the responsibility of the JSEBs to notify the Department of any change in its circumstances affecting its continued eligibility for the Program</a:t>
            </a:r>
          </a:p>
          <a:p>
            <a:pPr>
              <a:buFont typeface="Arial" panose="020B0604020202020204" pitchFamily="34" charset="0"/>
              <a:buChar char="•"/>
            </a:pPr>
            <a:r>
              <a:rPr lang="en-US" sz="3300" dirty="0">
                <a:effectLst/>
                <a:latin typeface="Book Antiqua" panose="02040602050305030304" pitchFamily="18" charset="0"/>
              </a:rPr>
              <a:t>The Director shall decertify a firm that does not meet the eligibility criteria</a:t>
            </a:r>
          </a:p>
          <a:p>
            <a:pPr>
              <a:buFont typeface="Arial" panose="020B0604020202020204" pitchFamily="34" charset="0"/>
              <a:buChar char="•"/>
            </a:pPr>
            <a:r>
              <a:rPr lang="en-US" sz="3300" dirty="0">
                <a:effectLst/>
                <a:latin typeface="Book Antiqua" panose="02040602050305030304" pitchFamily="18" charset="0"/>
              </a:rPr>
              <a:t>A JSEB may receive no more than five prime contracts set aside per year or an aggregate total prime contracts set aside per year in the amount of $4,000,000, which ever is greater</a:t>
            </a:r>
          </a:p>
          <a:p>
            <a:pPr>
              <a:buFont typeface="Arial" panose="020B0604020202020204" pitchFamily="34" charset="0"/>
              <a:buChar char="•"/>
            </a:pPr>
            <a:r>
              <a:rPr lang="en-US" sz="3300" dirty="0">
                <a:effectLst/>
                <a:latin typeface="Book Antiqua" panose="02040602050305030304" pitchFamily="18" charset="0"/>
              </a:rPr>
              <a:t>Joint ventures between JSEBs and non-JSEBs are not eligible for the Program, unless they provide structured, detailed, mentoring opportunities, proof of which shall be provided to the Director </a:t>
            </a:r>
            <a:r>
              <a:rPr lang="en-US" sz="3300" dirty="0">
                <a:solidFill>
                  <a:srgbClr val="FF0000"/>
                </a:solidFill>
                <a:effectLst/>
                <a:latin typeface="Book Antiqua" panose="02040602050305030304" pitchFamily="18" charset="0"/>
              </a:rPr>
              <a:t>(Change Director to JSEB Administrator)</a:t>
            </a:r>
          </a:p>
          <a:p>
            <a:endParaRPr lang="en-US" dirty="0"/>
          </a:p>
        </p:txBody>
      </p:sp>
    </p:spTree>
    <p:extLst>
      <p:ext uri="{BB962C8B-B14F-4D97-AF65-F5344CB8AC3E}">
        <p14:creationId xmlns:p14="http://schemas.microsoft.com/office/powerpoint/2010/main" val="711647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096D2B-B168-499B-9007-B408CA904142}"/>
              </a:ext>
            </a:extLst>
          </p:cNvPr>
          <p:cNvSpPr>
            <a:spLocks noGrp="1"/>
          </p:cNvSpPr>
          <p:nvPr>
            <p:ph type="title"/>
          </p:nvPr>
        </p:nvSpPr>
        <p:spPr/>
        <p:txBody>
          <a:bodyPr/>
          <a:lstStyle/>
          <a:p>
            <a:r>
              <a:rPr lang="en-US" dirty="0">
                <a:latin typeface="Book Antiqua" panose="02040602050305030304" pitchFamily="18" charset="0"/>
              </a:rPr>
              <a:t>Sec. 126.620. - Counting subcontracting participation of JSEBs</a:t>
            </a:r>
          </a:p>
        </p:txBody>
      </p:sp>
      <p:sp>
        <p:nvSpPr>
          <p:cNvPr id="3" name="Content Placeholder 2">
            <a:extLst>
              <a:ext uri="{FF2B5EF4-FFF2-40B4-BE49-F238E27FC236}">
                <a16:creationId xmlns:a16="http://schemas.microsoft.com/office/drawing/2014/main" xmlns="" id="{414F2129-69E3-4F3A-90AA-C5C8B0A85FA0}"/>
              </a:ext>
            </a:extLst>
          </p:cNvPr>
          <p:cNvSpPr>
            <a:spLocks noGrp="1"/>
          </p:cNvSpPr>
          <p:nvPr>
            <p:ph sz="half" idx="1"/>
          </p:nvPr>
        </p:nvSpPr>
        <p:spPr>
          <a:xfrm>
            <a:off x="838199" y="1825625"/>
            <a:ext cx="10515599" cy="4351338"/>
          </a:xfrm>
        </p:spPr>
        <p:txBody>
          <a:bodyPr>
            <a:normAutofit/>
          </a:bodyPr>
          <a:lstStyle/>
          <a:p>
            <a:pPr marL="0" indent="0">
              <a:buNone/>
            </a:pPr>
            <a:r>
              <a:rPr lang="en-US" sz="1800" b="1" dirty="0">
                <a:latin typeface="Book Antiqua" panose="02040602050305030304" pitchFamily="18" charset="0"/>
              </a:rPr>
              <a:t>Current</a:t>
            </a:r>
          </a:p>
          <a:p>
            <a:r>
              <a:rPr lang="en-US" sz="1800" dirty="0">
                <a:effectLst/>
                <a:latin typeface="Book Antiqua" panose="02040602050305030304" pitchFamily="18" charset="0"/>
              </a:rPr>
              <a:t>The entire amount of that portion of a construction subcontract that is performed by the JSEBs own forces shall be counted</a:t>
            </a:r>
          </a:p>
          <a:p>
            <a:r>
              <a:rPr lang="en-US" sz="1800" dirty="0">
                <a:effectLst/>
                <a:latin typeface="Book Antiqua" panose="02040602050305030304" pitchFamily="18" charset="0"/>
              </a:rPr>
              <a:t>The entire amount of fees or commissions charged by a JSEBs for providing a bona fide service or for providing bonds or insurance specifically required for the performance of a contract shall be counted. </a:t>
            </a:r>
          </a:p>
          <a:p>
            <a:r>
              <a:rPr lang="en-US" sz="1800" dirty="0">
                <a:effectLst/>
                <a:latin typeface="Book Antiqua" panose="02040602050305030304" pitchFamily="18" charset="0"/>
              </a:rPr>
              <a:t>If a firm ceases to be a certified JSEBs during a contract, the dollar value of work performed under a contract with that firm after it has ceased to be certified shall be counted in the City's internal accounting.</a:t>
            </a:r>
          </a:p>
          <a:p>
            <a:r>
              <a:rPr lang="en-US" sz="1800" dirty="0">
                <a:effectLst/>
                <a:latin typeface="Book Antiqua" panose="02040602050305030304" pitchFamily="18" charset="0"/>
              </a:rPr>
              <a:t>In determining achievement of a Subcontracting Participation Goal, the participation of a JSEB shall not be counted until the amount being counted has been paid to that entity</a:t>
            </a:r>
          </a:p>
          <a:p>
            <a:r>
              <a:rPr lang="en-US" sz="1800" dirty="0">
                <a:effectLst/>
                <a:latin typeface="Book Antiqua" panose="02040602050305030304" pitchFamily="18" charset="0"/>
              </a:rPr>
              <a:t>Achievement of Project Specific Goal(s) shall be evaluated following the completion of the project</a:t>
            </a:r>
          </a:p>
          <a:p>
            <a:r>
              <a:rPr lang="en-US" sz="1800" b="1" dirty="0">
                <a:solidFill>
                  <a:srgbClr val="FF0000"/>
                </a:solidFill>
                <a:latin typeface="Book Antiqua" panose="02040602050305030304" pitchFamily="18" charset="0"/>
              </a:rPr>
              <a:t>Recommend adding language to ensure that any changes to the contract that increase the contract amount (e.g. Change Orders) will be added to the required Participation Goal</a:t>
            </a:r>
          </a:p>
        </p:txBody>
      </p:sp>
    </p:spTree>
    <p:extLst>
      <p:ext uri="{BB962C8B-B14F-4D97-AF65-F5344CB8AC3E}">
        <p14:creationId xmlns:p14="http://schemas.microsoft.com/office/powerpoint/2010/main" val="1840030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8F24F-6BFE-436D-83BD-7E3407E85BAA}"/>
              </a:ext>
            </a:extLst>
          </p:cNvPr>
          <p:cNvSpPr>
            <a:spLocks noGrp="1"/>
          </p:cNvSpPr>
          <p:nvPr>
            <p:ph type="title"/>
          </p:nvPr>
        </p:nvSpPr>
        <p:spPr/>
        <p:txBody>
          <a:bodyPr>
            <a:normAutofit/>
          </a:bodyPr>
          <a:lstStyle/>
          <a:p>
            <a:r>
              <a:rPr lang="en-US" sz="3200" dirty="0">
                <a:latin typeface="Book Antiqua" panose="02040602050305030304" pitchFamily="18" charset="0"/>
              </a:rPr>
              <a:t>Sec. 126.621. - Acts which may result in expulsion from the JSEB program; fines, and criminal offenses</a:t>
            </a:r>
          </a:p>
        </p:txBody>
      </p:sp>
      <p:sp>
        <p:nvSpPr>
          <p:cNvPr id="3" name="Content Placeholder 2">
            <a:extLst>
              <a:ext uri="{FF2B5EF4-FFF2-40B4-BE49-F238E27FC236}">
                <a16:creationId xmlns:a16="http://schemas.microsoft.com/office/drawing/2014/main" xmlns="" id="{6326807B-0386-4213-9AD4-3BD62B7CBB26}"/>
              </a:ext>
            </a:extLst>
          </p:cNvPr>
          <p:cNvSpPr>
            <a:spLocks noGrp="1"/>
          </p:cNvSpPr>
          <p:nvPr>
            <p:ph sz="half" idx="1"/>
          </p:nvPr>
        </p:nvSpPr>
        <p:spPr>
          <a:xfrm>
            <a:off x="838200" y="1825625"/>
            <a:ext cx="10515600" cy="4351338"/>
          </a:xfrm>
        </p:spPr>
        <p:txBody>
          <a:bodyPr>
            <a:normAutofit fontScale="70000" lnSpcReduction="20000"/>
          </a:bodyPr>
          <a:lstStyle/>
          <a:p>
            <a:pPr marL="0" indent="0">
              <a:buNone/>
            </a:pPr>
            <a:r>
              <a:rPr lang="en-US" sz="2600" b="1" dirty="0">
                <a:latin typeface="Book Antiqua" panose="02040602050305030304" pitchFamily="18" charset="0"/>
              </a:rPr>
              <a:t>Current</a:t>
            </a:r>
          </a:p>
          <a:p>
            <a:r>
              <a:rPr lang="en-US" sz="2600" dirty="0">
                <a:effectLst/>
                <a:latin typeface="Book Antiqua" panose="02040602050305030304" pitchFamily="18" charset="0"/>
              </a:rPr>
              <a:t>The following violations of this chapter are unlawful and may be prosecuted </a:t>
            </a:r>
          </a:p>
          <a:p>
            <a:pPr lvl="1"/>
            <a:r>
              <a:rPr lang="en-US" sz="2600" dirty="0">
                <a:effectLst/>
                <a:latin typeface="Book Antiqua" panose="02040602050305030304" pitchFamily="18" charset="0"/>
              </a:rPr>
              <a:t>Providing information to the City as JSEBs that the providing party knew or should have known to be false or misleading. </a:t>
            </a:r>
            <a:endParaRPr lang="en-US" sz="2600" dirty="0">
              <a:latin typeface="Book Antiqua" panose="02040602050305030304" pitchFamily="18" charset="0"/>
            </a:endParaRPr>
          </a:p>
          <a:p>
            <a:pPr lvl="1"/>
            <a:r>
              <a:rPr lang="en-US" sz="2600" dirty="0">
                <a:effectLst/>
                <a:latin typeface="Book Antiqua" panose="02040602050305030304" pitchFamily="18" charset="0"/>
              </a:rPr>
              <a:t>Providing information to the City in connection with submission of a bid that the providing party knew or should have known to be false or misleading</a:t>
            </a:r>
          </a:p>
          <a:p>
            <a:pPr lvl="1"/>
            <a:r>
              <a:rPr lang="en-US" sz="2600" dirty="0">
                <a:effectLst/>
                <a:latin typeface="Book Antiqua" panose="02040602050305030304" pitchFamily="18" charset="0"/>
              </a:rPr>
              <a:t>Committing any other violations of the provisions of this chapter</a:t>
            </a:r>
          </a:p>
          <a:p>
            <a:pPr lvl="1"/>
            <a:r>
              <a:rPr lang="en-US" sz="2600" dirty="0">
                <a:effectLst/>
                <a:latin typeface="Book Antiqua" panose="02040602050305030304" pitchFamily="18" charset="0"/>
              </a:rPr>
              <a:t>Submitting false documentation for payments</a:t>
            </a:r>
          </a:p>
          <a:p>
            <a:r>
              <a:rPr lang="en-US" sz="2600" dirty="0">
                <a:effectLst/>
                <a:latin typeface="Book Antiqua" panose="02040602050305030304" pitchFamily="18" charset="0"/>
              </a:rPr>
              <a:t>A bidder, proposer, contractor, or subcontractor is subject to withholding of payments under the contract, termination of the contract for breach, contract penalties, de-certification as a JSEB, or being barred or deemed non-responsive in future City solicitations and contracts for up to two years, if it is found to have</a:t>
            </a:r>
          </a:p>
          <a:p>
            <a:pPr lvl="1"/>
            <a:r>
              <a:rPr lang="en-US" sz="2600" dirty="0">
                <a:effectLst/>
                <a:latin typeface="Book Antiqua" panose="02040602050305030304" pitchFamily="18" charset="0"/>
              </a:rPr>
              <a:t>Providing information to the City in connection with submission of an application that the providing party knew or should have known to be false or misleading</a:t>
            </a:r>
          </a:p>
          <a:p>
            <a:pPr lvl="1"/>
            <a:r>
              <a:rPr lang="en-US" sz="2600" dirty="0">
                <a:effectLst/>
                <a:latin typeface="Book Antiqua" panose="02040602050305030304" pitchFamily="18" charset="0"/>
              </a:rPr>
              <a:t>Providing information to the City in connection with submission of a bid that the providing party knew or should have known to be false or misleading</a:t>
            </a:r>
          </a:p>
          <a:p>
            <a:pPr lvl="1"/>
            <a:r>
              <a:rPr lang="en-US" sz="2600" dirty="0">
                <a:effectLst/>
                <a:latin typeface="Book Antiqua" panose="02040602050305030304" pitchFamily="18" charset="0"/>
              </a:rPr>
              <a:t>Failed in bad faith to fulfill the Subcontracting Participation Goal or Repeatedly failed to comply in good faith.  </a:t>
            </a:r>
          </a:p>
          <a:p>
            <a:pPr lvl="1"/>
            <a:endParaRPr lang="en-US" dirty="0"/>
          </a:p>
        </p:txBody>
      </p:sp>
    </p:spTree>
    <p:extLst>
      <p:ext uri="{BB962C8B-B14F-4D97-AF65-F5344CB8AC3E}">
        <p14:creationId xmlns:p14="http://schemas.microsoft.com/office/powerpoint/2010/main" val="1110038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F0321E-172C-466E-939C-F359C0B342D1}"/>
              </a:ext>
            </a:extLst>
          </p:cNvPr>
          <p:cNvSpPr>
            <a:spLocks noGrp="1"/>
          </p:cNvSpPr>
          <p:nvPr>
            <p:ph type="title"/>
          </p:nvPr>
        </p:nvSpPr>
        <p:spPr/>
        <p:txBody>
          <a:bodyPr/>
          <a:lstStyle/>
          <a:p>
            <a:r>
              <a:rPr lang="en-US" dirty="0">
                <a:latin typeface="Book Antiqua" panose="02040602050305030304" pitchFamily="18" charset="0"/>
              </a:rPr>
              <a:t>Sec. 126.622. - Annual Budget Appropriation</a:t>
            </a:r>
          </a:p>
        </p:txBody>
      </p:sp>
      <p:sp>
        <p:nvSpPr>
          <p:cNvPr id="3" name="Content Placeholder 2">
            <a:extLst>
              <a:ext uri="{FF2B5EF4-FFF2-40B4-BE49-F238E27FC236}">
                <a16:creationId xmlns:a16="http://schemas.microsoft.com/office/drawing/2014/main" xmlns="" id="{CA46F195-A6B8-4375-BE62-2D1037C7CB66}"/>
              </a:ext>
            </a:extLst>
          </p:cNvPr>
          <p:cNvSpPr>
            <a:spLocks noGrp="1"/>
          </p:cNvSpPr>
          <p:nvPr>
            <p:ph sz="half" idx="1"/>
          </p:nvPr>
        </p:nvSpPr>
        <p:spPr>
          <a:xfrm>
            <a:off x="838199" y="1825625"/>
            <a:ext cx="10515599" cy="4667250"/>
          </a:xfrm>
        </p:spPr>
        <p:txBody>
          <a:bodyPr>
            <a:normAutofit/>
          </a:bodyPr>
          <a:lstStyle/>
          <a:p>
            <a:pPr marL="0" indent="0">
              <a:buNone/>
            </a:pPr>
            <a:r>
              <a:rPr lang="en-US" sz="1800" b="1" dirty="0">
                <a:latin typeface="Book Antiqua" panose="02040602050305030304" pitchFamily="18" charset="0"/>
              </a:rPr>
              <a:t>Current</a:t>
            </a:r>
          </a:p>
          <a:p>
            <a:pPr marL="0" indent="0">
              <a:buNone/>
            </a:pPr>
            <a:endParaRPr lang="en-US" sz="1800" b="1" dirty="0">
              <a:latin typeface="Book Antiqua" panose="02040602050305030304" pitchFamily="18" charset="0"/>
            </a:endParaRPr>
          </a:p>
          <a:p>
            <a:r>
              <a:rPr lang="en-US" sz="1800" dirty="0">
                <a:effectLst/>
                <a:latin typeface="Book Antiqua" panose="02040602050305030304" pitchFamily="18" charset="0"/>
              </a:rPr>
              <a:t>The JSEB programs, as provided for in this Chapter, shall be funded at a minimum of $500,000 or greater excluding staff. </a:t>
            </a:r>
          </a:p>
          <a:p>
            <a:r>
              <a:rPr lang="en-US" sz="1800" dirty="0">
                <a:solidFill>
                  <a:srgbClr val="FF0000"/>
                </a:solidFill>
                <a:latin typeface="Book Antiqua" panose="02040602050305030304" pitchFamily="18" charset="0"/>
              </a:rPr>
              <a:t>Recommend Staff changes to include adding the following staff.</a:t>
            </a:r>
          </a:p>
          <a:p>
            <a:pPr lvl="1"/>
            <a:r>
              <a:rPr lang="en-US" sz="1800" dirty="0">
                <a:solidFill>
                  <a:srgbClr val="FF0000"/>
                </a:solidFill>
                <a:latin typeface="Book Antiqua" panose="02040602050305030304" pitchFamily="18" charset="0"/>
              </a:rPr>
              <a:t>Admin Assistance</a:t>
            </a:r>
          </a:p>
          <a:p>
            <a:pPr lvl="1"/>
            <a:r>
              <a:rPr lang="en-US" sz="1800" dirty="0">
                <a:solidFill>
                  <a:srgbClr val="FF0000"/>
                </a:solidFill>
                <a:latin typeface="Book Antiqua" panose="02040602050305030304" pitchFamily="18" charset="0"/>
              </a:rPr>
              <a:t>Investigator (Site Visits)</a:t>
            </a:r>
          </a:p>
          <a:p>
            <a:pPr lvl="1"/>
            <a:r>
              <a:rPr lang="en-US" sz="1800" dirty="0">
                <a:solidFill>
                  <a:srgbClr val="FF0000"/>
                </a:solidFill>
                <a:latin typeface="Book Antiqua" panose="02040602050305030304" pitchFamily="18" charset="0"/>
              </a:rPr>
              <a:t>Project Manager</a:t>
            </a:r>
          </a:p>
          <a:p>
            <a:pPr lvl="1"/>
            <a:endParaRPr lang="en-US" sz="1400"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3429873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6EA45E5-8F7F-234D-92A5-882FCA32AFBF}"/>
              </a:ext>
            </a:extLst>
          </p:cNvPr>
          <p:cNvSpPr txBox="1"/>
          <p:nvPr/>
        </p:nvSpPr>
        <p:spPr>
          <a:xfrm>
            <a:off x="2873265" y="2659559"/>
            <a:ext cx="6445469" cy="707886"/>
          </a:xfrm>
          <a:prstGeom prst="rect">
            <a:avLst/>
          </a:prstGeom>
          <a:noFill/>
        </p:spPr>
        <p:txBody>
          <a:bodyPr wrap="square" rtlCol="0">
            <a:spAutoFit/>
          </a:bodyPr>
          <a:lstStyle/>
          <a:p>
            <a:r>
              <a:rPr lang="en-US" sz="4000" dirty="0">
                <a:latin typeface="Book Antiqua" panose="02040602050305030304" pitchFamily="18" charset="0"/>
              </a:rPr>
              <a:t>QUESTIONS &amp; ANSWERS</a:t>
            </a:r>
          </a:p>
        </p:txBody>
      </p:sp>
    </p:spTree>
    <p:extLst>
      <p:ext uri="{BB962C8B-B14F-4D97-AF65-F5344CB8AC3E}">
        <p14:creationId xmlns:p14="http://schemas.microsoft.com/office/powerpoint/2010/main" val="225816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BC62B-4ABC-FD4B-84C5-EFFBE58E302B}"/>
              </a:ext>
            </a:extLst>
          </p:cNvPr>
          <p:cNvSpPr>
            <a:spLocks noGrp="1"/>
          </p:cNvSpPr>
          <p:nvPr>
            <p:ph type="title"/>
          </p:nvPr>
        </p:nvSpPr>
        <p:spPr/>
        <p:txBody>
          <a:bodyPr/>
          <a:lstStyle/>
          <a:p>
            <a:r>
              <a:rPr lang="en-US" dirty="0">
                <a:latin typeface="Book Antiqua" panose="02040602050305030304" pitchFamily="18" charset="0"/>
              </a:rPr>
              <a:t>Overview of Part 6B</a:t>
            </a:r>
          </a:p>
        </p:txBody>
      </p:sp>
      <p:sp>
        <p:nvSpPr>
          <p:cNvPr id="3" name="Content Placeholder 2">
            <a:extLst>
              <a:ext uri="{FF2B5EF4-FFF2-40B4-BE49-F238E27FC236}">
                <a16:creationId xmlns:a16="http://schemas.microsoft.com/office/drawing/2014/main" xmlns="" id="{2FDF323C-A115-9D4D-A38E-5443F4A0A6A2}"/>
              </a:ext>
            </a:extLst>
          </p:cNvPr>
          <p:cNvSpPr>
            <a:spLocks noGrp="1"/>
          </p:cNvSpPr>
          <p:nvPr>
            <p:ph idx="1"/>
          </p:nvPr>
        </p:nvSpPr>
        <p:spPr/>
        <p:txBody>
          <a:bodyPr>
            <a:normAutofit/>
          </a:bodyPr>
          <a:lstStyle/>
          <a:p>
            <a:pPr lvl="1"/>
            <a:endParaRPr lang="en-US" sz="1600" dirty="0">
              <a:latin typeface="Book Antiqua" panose="02040602050305030304" pitchFamily="18" charset="0"/>
            </a:endParaRPr>
          </a:p>
          <a:p>
            <a:pPr lvl="1"/>
            <a:endParaRPr lang="en-US" sz="1600" dirty="0">
              <a:latin typeface="Book Antiqua" panose="02040602050305030304" pitchFamily="18" charset="0"/>
            </a:endParaRPr>
          </a:p>
          <a:p>
            <a:pPr lvl="1"/>
            <a:r>
              <a:rPr lang="en-US" dirty="0">
                <a:latin typeface="Book Antiqua" panose="02040602050305030304" pitchFamily="18" charset="0"/>
              </a:rPr>
              <a:t>Provides the definition of the JSEB Program</a:t>
            </a:r>
          </a:p>
          <a:p>
            <a:pPr marL="457200" lvl="1" indent="0">
              <a:buNone/>
            </a:pPr>
            <a:endParaRPr lang="en-US" sz="1800" dirty="0">
              <a:latin typeface="Book Antiqua" panose="02040602050305030304" pitchFamily="18" charset="0"/>
            </a:endParaRPr>
          </a:p>
          <a:p>
            <a:pPr lvl="2"/>
            <a:r>
              <a:rPr lang="en-US" dirty="0">
                <a:latin typeface="Book Antiqua" panose="02040602050305030304" pitchFamily="18" charset="0"/>
              </a:rPr>
              <a:t>Clear view of the processes for administering the JSEB Program</a:t>
            </a:r>
          </a:p>
          <a:p>
            <a:pPr lvl="2"/>
            <a:r>
              <a:rPr lang="en-US" dirty="0">
                <a:latin typeface="Book Antiqua" panose="02040602050305030304" pitchFamily="18" charset="0"/>
              </a:rPr>
              <a:t>Specify goals</a:t>
            </a:r>
          </a:p>
          <a:p>
            <a:pPr lvl="2"/>
            <a:r>
              <a:rPr lang="en-US" dirty="0">
                <a:latin typeface="Book Antiqua" panose="02040602050305030304" pitchFamily="18" charset="0"/>
              </a:rPr>
              <a:t>Presents Compliance and Contract Performance procedures</a:t>
            </a:r>
          </a:p>
          <a:p>
            <a:pPr lvl="2"/>
            <a:r>
              <a:rPr lang="en-US" dirty="0">
                <a:latin typeface="Book Antiqua" panose="02040602050305030304" pitchFamily="18" charset="0"/>
              </a:rPr>
              <a:t>Furnishes details of rules regarding fines, criminal offenses and expulsion </a:t>
            </a:r>
          </a:p>
          <a:p>
            <a:pPr lvl="2"/>
            <a:r>
              <a:rPr lang="en-US" dirty="0">
                <a:latin typeface="Book Antiqua" panose="02040602050305030304" pitchFamily="18" charset="0"/>
              </a:rPr>
              <a:t>Presents the Annual Budget Appropriation</a:t>
            </a:r>
          </a:p>
          <a:p>
            <a:pPr lvl="2"/>
            <a:endParaRPr lang="en-US" dirty="0">
              <a:latin typeface="Book Antiqua" panose="02040602050305030304" pitchFamily="18" charset="0"/>
            </a:endParaRPr>
          </a:p>
          <a:p>
            <a:pPr marL="914400" lvl="2" indent="0">
              <a:buNone/>
            </a:pPr>
            <a:endParaRPr lang="en-US" sz="1400" dirty="0">
              <a:latin typeface="Book Antiqua" panose="02040602050305030304" pitchFamily="18" charset="0"/>
            </a:endParaRPr>
          </a:p>
          <a:p>
            <a:pPr marL="914400" lvl="2" indent="0">
              <a:buNone/>
            </a:pPr>
            <a:endParaRPr lang="en-US" sz="1400" dirty="0">
              <a:latin typeface="Book Antiqua" panose="02040602050305030304" pitchFamily="18" charset="0"/>
            </a:endParaRPr>
          </a:p>
          <a:p>
            <a:pPr marL="0" indent="0">
              <a:buNone/>
            </a:pPr>
            <a:endParaRPr lang="en-US" dirty="0"/>
          </a:p>
        </p:txBody>
      </p:sp>
      <p:sp>
        <p:nvSpPr>
          <p:cNvPr id="4" name="Rectangle 3">
            <a:extLst>
              <a:ext uri="{FF2B5EF4-FFF2-40B4-BE49-F238E27FC236}">
                <a16:creationId xmlns:a16="http://schemas.microsoft.com/office/drawing/2014/main" xmlns="" id="{5F66FCE9-8652-D841-B84A-DDFFCD4EC235}"/>
              </a:ext>
            </a:extLst>
          </p:cNvPr>
          <p:cNvSpPr/>
          <p:nvPr/>
        </p:nvSpPr>
        <p:spPr>
          <a:xfrm>
            <a:off x="3048000" y="2028617"/>
            <a:ext cx="6096000" cy="338554"/>
          </a:xfrm>
          <a:prstGeom prst="rect">
            <a:avLst/>
          </a:prstGeom>
        </p:spPr>
        <p:txBody>
          <a:bodyPr>
            <a:spAutoFit/>
          </a:bodyPr>
          <a:lstStyle/>
          <a:p>
            <a:endParaRPr lang="en-US" sz="1600" dirty="0">
              <a:latin typeface="Book Antiqua" panose="02040602050305030304" pitchFamily="18" charset="0"/>
            </a:endParaRPr>
          </a:p>
        </p:txBody>
      </p:sp>
    </p:spTree>
    <p:extLst>
      <p:ext uri="{BB962C8B-B14F-4D97-AF65-F5344CB8AC3E}">
        <p14:creationId xmlns:p14="http://schemas.microsoft.com/office/powerpoint/2010/main" val="1511038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9">
            <a:extLst>
              <a:ext uri="{FF2B5EF4-FFF2-40B4-BE49-F238E27FC236}">
                <a16:creationId xmlns:a16="http://schemas.microsoft.com/office/drawing/2014/main" xmlns="" id="{9922E4AF-C632-4563-9EE3-C3191EF079E7}"/>
              </a:ext>
            </a:extLst>
          </p:cNvPr>
          <p:cNvPicPr>
            <a:picLocks noChangeAspect="1"/>
          </p:cNvPicPr>
          <p:nvPr/>
        </p:nvPicPr>
        <p:blipFill rotWithShape="1">
          <a:blip r:embed="rId2"/>
          <a:srcRect t="21329"/>
          <a:stretch/>
        </p:blipFill>
        <p:spPr>
          <a:xfrm>
            <a:off x="20" y="10"/>
            <a:ext cx="12191981" cy="6857990"/>
          </a:xfrm>
          <a:prstGeom prst="rect">
            <a:avLst/>
          </a:prstGeom>
        </p:spPr>
      </p:pic>
      <p:sp>
        <p:nvSpPr>
          <p:cNvPr id="21" name="Rectangle 13">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9873"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idx="4294967295"/>
          </p:nvPr>
        </p:nvSpPr>
        <p:spPr>
          <a:xfrm>
            <a:off x="327349" y="321734"/>
            <a:ext cx="7681534" cy="1135737"/>
          </a:xfrm>
        </p:spPr>
        <p:txBody>
          <a:bodyPr vert="horz" lIns="91440" tIns="45720" rIns="91440" bIns="45720" rtlCol="0" anchor="ctr">
            <a:normAutofit/>
          </a:bodyPr>
          <a:lstStyle/>
          <a:p>
            <a:pPr algn="just"/>
            <a:r>
              <a:rPr lang="en-US" sz="3600" dirty="0"/>
              <a:t>        </a:t>
            </a:r>
            <a:r>
              <a:rPr lang="en-US" sz="2800" b="1" dirty="0"/>
              <a:t>Part 6B Continues to Define Current Goals</a:t>
            </a:r>
            <a:r>
              <a:rPr lang="en-US" sz="3600" dirty="0"/>
              <a:t>		</a:t>
            </a:r>
          </a:p>
        </p:txBody>
      </p:sp>
      <p:grpSp>
        <p:nvGrpSpPr>
          <p:cNvPr id="23" name="Group 15">
            <a:extLst>
              <a:ext uri="{FF2B5EF4-FFF2-40B4-BE49-F238E27FC236}">
                <a16:creationId xmlns:a16="http://schemas.microsoft.com/office/drawing/2014/main" xmlns="" id="{07EAA094-9CF6-4695-958A-33D9BCAA947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123132" y="713128"/>
            <a:ext cx="1068867" cy="2126625"/>
            <a:chOff x="10918968" y="713127"/>
            <a:chExt cx="1273032" cy="2532832"/>
          </a:xfrm>
        </p:grpSpPr>
        <p:sp>
          <p:nvSpPr>
            <p:cNvPr id="17" name="Rectangle 16">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Isosceles Triangle 17">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Isosceles Triangle 19">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Content Placeholder 4">
            <a:extLst>
              <a:ext uri="{FF2B5EF4-FFF2-40B4-BE49-F238E27FC236}">
                <a16:creationId xmlns:a16="http://schemas.microsoft.com/office/drawing/2014/main" xmlns="" id="{4962D163-142A-41A9-8772-514E73C2F36A}"/>
              </a:ext>
            </a:extLst>
          </p:cNvPr>
          <p:cNvGraphicFramePr>
            <a:graphicFrameLocks noGrp="1"/>
          </p:cNvGraphicFramePr>
          <p:nvPr>
            <p:ph idx="4294967295"/>
            <p:extLst>
              <p:ext uri="{D42A27DB-BD31-4B8C-83A1-F6EECF244321}">
                <p14:modId xmlns:p14="http://schemas.microsoft.com/office/powerpoint/2010/main" val="3170526240"/>
              </p:ext>
            </p:extLst>
          </p:nvPr>
        </p:nvGraphicFramePr>
        <p:xfrm>
          <a:off x="643467" y="1782981"/>
          <a:ext cx="6891187"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30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3E4DA1-4E77-334F-A9C4-A44DC1A2E73C}"/>
              </a:ext>
            </a:extLst>
          </p:cNvPr>
          <p:cNvSpPr>
            <a:spLocks noGrp="1"/>
          </p:cNvSpPr>
          <p:nvPr>
            <p:ph type="title"/>
          </p:nvPr>
        </p:nvSpPr>
        <p:spPr/>
        <p:txBody>
          <a:bodyPr>
            <a:normAutofit/>
          </a:bodyPr>
          <a:lstStyle/>
          <a:p>
            <a:r>
              <a:rPr lang="en-US" sz="3600" dirty="0"/>
              <a:t>Sec. 126.607 Percentage of Work to Be Accomplished by JSEB’S (through City Departments)</a:t>
            </a:r>
          </a:p>
        </p:txBody>
      </p:sp>
      <p:sp>
        <p:nvSpPr>
          <p:cNvPr id="3" name="Text Placeholder 2">
            <a:extLst>
              <a:ext uri="{FF2B5EF4-FFF2-40B4-BE49-F238E27FC236}">
                <a16:creationId xmlns:a16="http://schemas.microsoft.com/office/drawing/2014/main" xmlns="" id="{186ED388-73B6-E842-9F96-C95216725DDD}"/>
              </a:ext>
            </a:extLst>
          </p:cNvPr>
          <p:cNvSpPr>
            <a:spLocks noGrp="1"/>
          </p:cNvSpPr>
          <p:nvPr>
            <p:ph type="body" idx="1"/>
          </p:nvPr>
        </p:nvSpPr>
        <p:spPr/>
        <p:txBody>
          <a:bodyPr/>
          <a:lstStyle/>
          <a:p>
            <a:r>
              <a:rPr lang="en-US" dirty="0"/>
              <a:t>Current</a:t>
            </a:r>
          </a:p>
        </p:txBody>
      </p:sp>
      <p:sp>
        <p:nvSpPr>
          <p:cNvPr id="4" name="Content Placeholder 3">
            <a:extLst>
              <a:ext uri="{FF2B5EF4-FFF2-40B4-BE49-F238E27FC236}">
                <a16:creationId xmlns:a16="http://schemas.microsoft.com/office/drawing/2014/main" xmlns="" id="{698A64D5-FDB0-654A-86F9-6AB8BA0CF102}"/>
              </a:ext>
            </a:extLst>
          </p:cNvPr>
          <p:cNvSpPr>
            <a:spLocks noGrp="1"/>
          </p:cNvSpPr>
          <p:nvPr>
            <p:ph sz="half" idx="2"/>
          </p:nvPr>
        </p:nvSpPr>
        <p:spPr>
          <a:xfrm>
            <a:off x="0" y="2505075"/>
            <a:ext cx="5997575" cy="3987800"/>
          </a:xfrm>
        </p:spPr>
        <p:txBody>
          <a:bodyPr>
            <a:normAutofit/>
          </a:bodyPr>
          <a:lstStyle/>
          <a:p>
            <a:r>
              <a:rPr lang="en-US" sz="1800" dirty="0">
                <a:latin typeface="Book Antiqua" panose="02040602050305030304" pitchFamily="18" charset="0"/>
              </a:rPr>
              <a:t>City shall identify a goal of at least 20% in the CIP Program (for JSEB’s)</a:t>
            </a:r>
          </a:p>
          <a:p>
            <a:pPr lvl="1"/>
            <a:r>
              <a:rPr lang="en-US" sz="1600" dirty="0">
                <a:latin typeface="Book Antiqua" panose="02040602050305030304" pitchFamily="18" charset="0"/>
              </a:rPr>
              <a:t>In the Annual Budget submission</a:t>
            </a:r>
          </a:p>
          <a:p>
            <a:pPr lvl="1"/>
            <a:r>
              <a:rPr lang="en-US" sz="1600" dirty="0">
                <a:latin typeface="Book Antiqua" panose="02040602050305030304" pitchFamily="18" charset="0"/>
              </a:rPr>
              <a:t>Prime contracting opportunities &amp; subcontracting goals</a:t>
            </a:r>
          </a:p>
          <a:p>
            <a:pPr lvl="1"/>
            <a:r>
              <a:rPr lang="en-US" sz="1600" dirty="0">
                <a:latin typeface="Book Antiqua" panose="02040602050305030304" pitchFamily="18" charset="0"/>
              </a:rPr>
              <a:t>Department heads shall commit to award at least 20% of contract services:</a:t>
            </a:r>
          </a:p>
          <a:p>
            <a:pPr lvl="2"/>
            <a:r>
              <a:rPr lang="en-US" sz="1600" dirty="0">
                <a:latin typeface="Book Antiqua" panose="02040602050305030304" pitchFamily="18" charset="0"/>
              </a:rPr>
              <a:t>Contractual</a:t>
            </a:r>
          </a:p>
          <a:p>
            <a:pPr lvl="2"/>
            <a:r>
              <a:rPr lang="en-US" sz="1600" dirty="0">
                <a:latin typeface="Book Antiqua" panose="02040602050305030304" pitchFamily="18" charset="0"/>
              </a:rPr>
              <a:t>Professional Services</a:t>
            </a:r>
          </a:p>
          <a:p>
            <a:pPr lvl="2"/>
            <a:r>
              <a:rPr lang="en-US" sz="1600" dirty="0">
                <a:latin typeface="Book Antiqua" panose="02040602050305030304" pitchFamily="18" charset="0"/>
              </a:rPr>
              <a:t>Professional Design Service</a:t>
            </a:r>
          </a:p>
          <a:p>
            <a:pPr lvl="2"/>
            <a:r>
              <a:rPr lang="en-US" sz="1600" dirty="0">
                <a:latin typeface="Book Antiqua" panose="02040602050305030304" pitchFamily="18" charset="0"/>
              </a:rPr>
              <a:t>Construction Services</a:t>
            </a:r>
          </a:p>
          <a:p>
            <a:pPr lvl="2"/>
            <a:r>
              <a:rPr lang="en-US" sz="1600" dirty="0">
                <a:latin typeface="Book Antiqua" panose="02040602050305030304" pitchFamily="18" charset="0"/>
              </a:rPr>
              <a:t>Within compliance of Local/State/Federal Law</a:t>
            </a:r>
          </a:p>
          <a:p>
            <a:r>
              <a:rPr lang="en-US" sz="1600" dirty="0">
                <a:latin typeface="Book Antiqua" panose="02040602050305030304" pitchFamily="18" charset="0"/>
              </a:rPr>
              <a:t>In implementing the Program, the Director of Finance &amp; Admin. Shall first provide opportunities for direct or prime contracting</a:t>
            </a:r>
          </a:p>
          <a:p>
            <a:pPr lvl="2"/>
            <a:endParaRPr lang="en-US" sz="1600" dirty="0">
              <a:latin typeface="Book Antiqua" panose="02040602050305030304" pitchFamily="18" charset="0"/>
            </a:endParaRPr>
          </a:p>
          <a:p>
            <a:pPr lvl="2"/>
            <a:endParaRPr lang="en-US" sz="1600" dirty="0">
              <a:latin typeface="Book Antiqua" panose="02040602050305030304" pitchFamily="18" charset="0"/>
            </a:endParaRPr>
          </a:p>
        </p:txBody>
      </p:sp>
      <p:sp>
        <p:nvSpPr>
          <p:cNvPr id="6" name="Content Placeholder 5">
            <a:extLst>
              <a:ext uri="{FF2B5EF4-FFF2-40B4-BE49-F238E27FC236}">
                <a16:creationId xmlns:a16="http://schemas.microsoft.com/office/drawing/2014/main" xmlns="" id="{3E2E053F-789F-5E4B-9EA8-10DEFB7E2539}"/>
              </a:ext>
            </a:extLst>
          </p:cNvPr>
          <p:cNvSpPr>
            <a:spLocks noGrp="1"/>
          </p:cNvSpPr>
          <p:nvPr>
            <p:ph sz="quarter" idx="4"/>
          </p:nvPr>
        </p:nvSpPr>
        <p:spPr/>
        <p:txBody>
          <a:bodyPr>
            <a:noAutofit/>
          </a:bodyPr>
          <a:lstStyle/>
          <a:p>
            <a:r>
              <a:rPr lang="en-US" sz="1600" dirty="0">
                <a:latin typeface="Book Antiqua" panose="02040602050305030304" pitchFamily="18" charset="0"/>
              </a:rPr>
              <a:t>.Subcontracting opportunities should be provided W/I vertical construction &amp; horizontal construction projects to the maximum extent possible.</a:t>
            </a:r>
          </a:p>
        </p:txBody>
      </p:sp>
    </p:spTree>
    <p:extLst>
      <p:ext uri="{BB962C8B-B14F-4D97-AF65-F5344CB8AC3E}">
        <p14:creationId xmlns:p14="http://schemas.microsoft.com/office/powerpoint/2010/main" val="3117389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D8AD25-A466-1A43-913A-90C7E25C33A6}"/>
              </a:ext>
            </a:extLst>
          </p:cNvPr>
          <p:cNvSpPr>
            <a:spLocks noGrp="1"/>
          </p:cNvSpPr>
          <p:nvPr>
            <p:ph type="title"/>
          </p:nvPr>
        </p:nvSpPr>
        <p:spPr/>
        <p:txBody>
          <a:bodyPr/>
          <a:lstStyle/>
          <a:p>
            <a:r>
              <a:rPr lang="en-US" dirty="0"/>
              <a:t>Sec. 126.607 Recommended Changes</a:t>
            </a:r>
          </a:p>
        </p:txBody>
      </p:sp>
      <p:sp>
        <p:nvSpPr>
          <p:cNvPr id="4" name="Content Placeholder 3">
            <a:extLst>
              <a:ext uri="{FF2B5EF4-FFF2-40B4-BE49-F238E27FC236}">
                <a16:creationId xmlns:a16="http://schemas.microsoft.com/office/drawing/2014/main" xmlns="" id="{773FB057-E10E-C64E-9E40-1272B1DA19D4}"/>
              </a:ext>
            </a:extLst>
          </p:cNvPr>
          <p:cNvSpPr>
            <a:spLocks noGrp="1"/>
          </p:cNvSpPr>
          <p:nvPr>
            <p:ph sz="half" idx="2"/>
          </p:nvPr>
        </p:nvSpPr>
        <p:spPr>
          <a:xfrm>
            <a:off x="839788" y="2505075"/>
            <a:ext cx="10512424" cy="3684588"/>
          </a:xfrm>
        </p:spPr>
        <p:txBody>
          <a:bodyPr>
            <a:normAutofit/>
          </a:bodyPr>
          <a:lstStyle/>
          <a:p>
            <a:r>
              <a:rPr lang="en-US" dirty="0">
                <a:latin typeface="Book Antiqua" panose="02040602050305030304" pitchFamily="18" charset="0"/>
              </a:rPr>
              <a:t>126.607(b) substitute JSEB Administrator for Director of Administration and Finance.</a:t>
            </a:r>
          </a:p>
          <a:p>
            <a:pPr marL="0" indent="0">
              <a:buNone/>
            </a:pPr>
            <a:endParaRPr lang="en-US" dirty="0"/>
          </a:p>
        </p:txBody>
      </p:sp>
    </p:spTree>
    <p:extLst>
      <p:ext uri="{BB962C8B-B14F-4D97-AF65-F5344CB8AC3E}">
        <p14:creationId xmlns:p14="http://schemas.microsoft.com/office/powerpoint/2010/main" val="604154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335A9CE7-157F-574F-8D36-5A108CE3178A}"/>
              </a:ext>
            </a:extLst>
          </p:cNvPr>
          <p:cNvSpPr>
            <a:spLocks noGrp="1"/>
          </p:cNvSpPr>
          <p:nvPr>
            <p:ph type="title"/>
          </p:nvPr>
        </p:nvSpPr>
        <p:spPr>
          <a:xfrm>
            <a:off x="838200" y="144380"/>
            <a:ext cx="10515600" cy="1267326"/>
          </a:xfrm>
        </p:spPr>
        <p:txBody>
          <a:bodyPr>
            <a:normAutofit fontScale="90000"/>
          </a:bodyPr>
          <a:lstStyle/>
          <a:p>
            <a:r>
              <a:rPr lang="en-US" dirty="0"/>
              <a:t/>
            </a:r>
            <a:br>
              <a:rPr lang="en-US" dirty="0"/>
            </a:br>
            <a:r>
              <a:rPr lang="en-US" dirty="0"/>
              <a:t>Sec. 126.608  Jacksonville Small Emerging Businesses defined</a:t>
            </a:r>
            <a:br>
              <a:rPr lang="en-US" dirty="0"/>
            </a:br>
            <a:endParaRPr lang="en-US" dirty="0"/>
          </a:p>
        </p:txBody>
      </p:sp>
      <p:sp>
        <p:nvSpPr>
          <p:cNvPr id="8" name="Content Placeholder 7">
            <a:extLst>
              <a:ext uri="{FF2B5EF4-FFF2-40B4-BE49-F238E27FC236}">
                <a16:creationId xmlns:a16="http://schemas.microsoft.com/office/drawing/2014/main" xmlns="" id="{2F3BFC94-0FEE-DC4D-AB01-36371474E298}"/>
              </a:ext>
            </a:extLst>
          </p:cNvPr>
          <p:cNvSpPr>
            <a:spLocks noGrp="1"/>
          </p:cNvSpPr>
          <p:nvPr>
            <p:ph idx="1"/>
          </p:nvPr>
        </p:nvSpPr>
        <p:spPr>
          <a:xfrm>
            <a:off x="747889" y="1716504"/>
            <a:ext cx="10515600" cy="4255671"/>
          </a:xfrm>
        </p:spPr>
        <p:txBody>
          <a:bodyPr>
            <a:normAutofit/>
          </a:bodyPr>
          <a:lstStyle/>
          <a:p>
            <a:pPr marL="0" indent="0">
              <a:buNone/>
            </a:pPr>
            <a:endParaRPr lang="en-US" sz="1800" dirty="0">
              <a:latin typeface="Book Antiqua" panose="02040602050305030304" pitchFamily="18" charset="0"/>
            </a:endParaRPr>
          </a:p>
          <a:p>
            <a:pPr marL="0" indent="0">
              <a:buNone/>
            </a:pPr>
            <a:r>
              <a:rPr lang="en-US" sz="1800" b="1" dirty="0">
                <a:latin typeface="Book Antiqua" panose="02040602050305030304" pitchFamily="18" charset="0"/>
              </a:rPr>
              <a:t>Current</a:t>
            </a:r>
          </a:p>
          <a:p>
            <a:r>
              <a:rPr lang="en-US" sz="1800" dirty="0">
                <a:latin typeface="Book Antiqua" panose="02040602050305030304" pitchFamily="18" charset="0"/>
              </a:rPr>
              <a:t>A JSEB once granted certification may be granted an extension for up to four years with the submission of an affidavit. </a:t>
            </a:r>
          </a:p>
          <a:p>
            <a:r>
              <a:rPr lang="en-US" sz="1800" dirty="0">
                <a:latin typeface="Book Antiqua" panose="02040602050305030304" pitchFamily="18" charset="0"/>
              </a:rPr>
              <a:t>To be a certified JSEB, an individual owner must meet the following criteria:</a:t>
            </a:r>
          </a:p>
          <a:p>
            <a:pPr lvl="1"/>
            <a:r>
              <a:rPr lang="en-US" sz="1400" dirty="0">
                <a:latin typeface="Book Antiqua" panose="02040602050305030304" pitchFamily="18" charset="0"/>
              </a:rPr>
              <a:t>Reside in Duval for twelve consecutive months prior to the application or have a business headquartered for a minimum  of three years in Duval and reside in the five surrounding counties.  </a:t>
            </a:r>
          </a:p>
          <a:p>
            <a:pPr lvl="1"/>
            <a:r>
              <a:rPr lang="en-US" sz="1400" dirty="0">
                <a:latin typeface="Book Antiqua" panose="02040602050305030304" pitchFamily="18" charset="0"/>
              </a:rPr>
              <a:t>Have a personal net worth of less than $1,325,000, excluding personal residence, includes business value and assets by individual and spouse. </a:t>
            </a:r>
          </a:p>
          <a:p>
            <a:pPr lvl="1"/>
            <a:r>
              <a:rPr lang="en-US" sz="1400" dirty="0">
                <a:latin typeface="Book Antiqua" panose="02040602050305030304" pitchFamily="18" charset="0"/>
              </a:rPr>
              <a:t>A annual gross receipts, average over the immediately preceding three-year period, not exceed $12,000,000.</a:t>
            </a:r>
          </a:p>
          <a:p>
            <a:pPr lvl="1"/>
            <a:r>
              <a:rPr lang="en-US" sz="1400" dirty="0">
                <a:latin typeface="Book Antiqua" panose="02040602050305030304" pitchFamily="18" charset="0"/>
              </a:rPr>
              <a:t>Have not been in the program for more than nine years since the time of award of the first contract. </a:t>
            </a:r>
          </a:p>
          <a:p>
            <a:pPr lvl="1"/>
            <a:r>
              <a:rPr lang="en-US" sz="1400" dirty="0">
                <a:latin typeface="Book Antiqua" panose="02040602050305030304" pitchFamily="18" charset="0"/>
              </a:rPr>
              <a:t>A JSEB must own and control more than 51 percent. </a:t>
            </a:r>
          </a:p>
          <a:p>
            <a:pPr lvl="1"/>
            <a:r>
              <a:rPr lang="en-US" sz="1400" dirty="0">
                <a:latin typeface="Book Antiqua" panose="02040602050305030304" pitchFamily="18" charset="0"/>
              </a:rPr>
              <a:t>Own any license required by local, state, or federal law</a:t>
            </a:r>
          </a:p>
          <a:p>
            <a:pPr lvl="1"/>
            <a:r>
              <a:rPr lang="en-US" sz="1400" dirty="0">
                <a:latin typeface="Book Antiqua" panose="02040602050305030304" pitchFamily="18" charset="0"/>
              </a:rPr>
              <a:t>Be a for-profit small business</a:t>
            </a:r>
          </a:p>
          <a:p>
            <a:pPr marL="0" indent="0">
              <a:buNone/>
            </a:pPr>
            <a:endParaRPr lang="en-US" sz="1800" dirty="0">
              <a:latin typeface="Book Antiqua" panose="02040602050305030304" pitchFamily="18" charset="0"/>
            </a:endParaRPr>
          </a:p>
        </p:txBody>
      </p:sp>
    </p:spTree>
    <p:extLst>
      <p:ext uri="{BB962C8B-B14F-4D97-AF65-F5344CB8AC3E}">
        <p14:creationId xmlns:p14="http://schemas.microsoft.com/office/powerpoint/2010/main" val="412419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9A58D-914C-4144-8DA8-63737DAE4847}"/>
              </a:ext>
            </a:extLst>
          </p:cNvPr>
          <p:cNvSpPr>
            <a:spLocks noGrp="1"/>
          </p:cNvSpPr>
          <p:nvPr>
            <p:ph type="title"/>
          </p:nvPr>
        </p:nvSpPr>
        <p:spPr/>
        <p:txBody>
          <a:bodyPr anchor="t">
            <a:normAutofit/>
          </a:bodyPr>
          <a:lstStyle/>
          <a:p>
            <a:r>
              <a:rPr lang="en-US" sz="3600" dirty="0"/>
              <a:t>Sec. 126.608 Recommended Changes</a:t>
            </a:r>
            <a:endParaRPr lang="en-US" sz="3600" dirty="0">
              <a:solidFill>
                <a:srgbClr val="FFFFFF"/>
              </a:solidFill>
            </a:endParaRPr>
          </a:p>
        </p:txBody>
      </p:sp>
      <p:sp>
        <p:nvSpPr>
          <p:cNvPr id="4" name="Content Placeholder 3">
            <a:extLst>
              <a:ext uri="{FF2B5EF4-FFF2-40B4-BE49-F238E27FC236}">
                <a16:creationId xmlns:a16="http://schemas.microsoft.com/office/drawing/2014/main" xmlns="" id="{8FB486C6-BDC9-46AA-924E-789A98D4E6C6}"/>
              </a:ext>
            </a:extLst>
          </p:cNvPr>
          <p:cNvSpPr>
            <a:spLocks noGrp="1"/>
          </p:cNvSpPr>
          <p:nvPr>
            <p:ph sz="half" idx="1"/>
          </p:nvPr>
        </p:nvSpPr>
        <p:spPr>
          <a:xfrm>
            <a:off x="628649" y="1825625"/>
            <a:ext cx="10925175" cy="4702175"/>
          </a:xfrm>
        </p:spPr>
        <p:txBody>
          <a:bodyPr>
            <a:normAutofit/>
          </a:bodyPr>
          <a:lstStyle/>
          <a:p>
            <a:r>
              <a:rPr lang="en-US" dirty="0"/>
              <a:t>Recommendation</a:t>
            </a:r>
          </a:p>
          <a:p>
            <a:pPr lvl="1"/>
            <a:r>
              <a:rPr lang="en-US" dirty="0"/>
              <a:t>Have an established business (headquartered) for a minimum of three years in Duval County and reside in the surrounding 4 counties</a:t>
            </a:r>
          </a:p>
          <a:p>
            <a:pPr lvl="1"/>
            <a:r>
              <a:rPr lang="en-US" dirty="0"/>
              <a:t>Change the personal net worth to $1,320,000 Million from $1,325,000, this aligns with the SBA standards for a small business (will allow us to prepare JSEB’s to do business with the SBA and qualify for federal contracts and funding)</a:t>
            </a:r>
          </a:p>
          <a:p>
            <a:endParaRPr lang="en-US" dirty="0"/>
          </a:p>
          <a:p>
            <a:endParaRPr lang="en-US" dirty="0"/>
          </a:p>
          <a:p>
            <a:endParaRPr lang="en-US" dirty="0"/>
          </a:p>
        </p:txBody>
      </p:sp>
    </p:spTree>
    <p:extLst>
      <p:ext uri="{BB962C8B-B14F-4D97-AF65-F5344CB8AC3E}">
        <p14:creationId xmlns:p14="http://schemas.microsoft.com/office/powerpoint/2010/main" val="419432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7FFF2A-5D21-420F-AFC6-64C6EE3C6C9C}"/>
              </a:ext>
            </a:extLst>
          </p:cNvPr>
          <p:cNvSpPr>
            <a:spLocks noGrp="1"/>
          </p:cNvSpPr>
          <p:nvPr>
            <p:ph type="title"/>
          </p:nvPr>
        </p:nvSpPr>
        <p:spPr/>
        <p:txBody>
          <a:bodyPr/>
          <a:lstStyle/>
          <a:p>
            <a:r>
              <a:rPr lang="en-US" dirty="0"/>
              <a:t>Sec. 126.609  JSEB Program administration</a:t>
            </a:r>
          </a:p>
        </p:txBody>
      </p:sp>
      <p:sp>
        <p:nvSpPr>
          <p:cNvPr id="3" name="Content Placeholder 2">
            <a:extLst>
              <a:ext uri="{FF2B5EF4-FFF2-40B4-BE49-F238E27FC236}">
                <a16:creationId xmlns:a16="http://schemas.microsoft.com/office/drawing/2014/main" xmlns="" id="{24469795-19DC-43A8-B95D-E39E6E8C55F2}"/>
              </a:ext>
            </a:extLst>
          </p:cNvPr>
          <p:cNvSpPr>
            <a:spLocks noGrp="1"/>
          </p:cNvSpPr>
          <p:nvPr>
            <p:ph sz="half" idx="1"/>
          </p:nvPr>
        </p:nvSpPr>
        <p:spPr>
          <a:xfrm>
            <a:off x="838199" y="1825625"/>
            <a:ext cx="10277475" cy="4298950"/>
          </a:xfrm>
        </p:spPr>
        <p:txBody>
          <a:bodyPr/>
          <a:lstStyle/>
          <a:p>
            <a:pPr marL="0" indent="0">
              <a:buNone/>
            </a:pPr>
            <a:r>
              <a:rPr lang="en-US" sz="1800" b="1" dirty="0">
                <a:latin typeface="Book Antiqua" panose="02040602050305030304" pitchFamily="18" charset="0"/>
              </a:rPr>
              <a:t>Current</a:t>
            </a:r>
          </a:p>
          <a:p>
            <a:r>
              <a:rPr lang="en-US" sz="1800" dirty="0">
                <a:latin typeface="Book Antiqua" panose="02040602050305030304" pitchFamily="18" charset="0"/>
              </a:rPr>
              <a:t>The following is included in the JSEB Administration managing the program:</a:t>
            </a:r>
          </a:p>
          <a:p>
            <a:pPr lvl="1"/>
            <a:r>
              <a:rPr lang="en-US" sz="1400" dirty="0">
                <a:latin typeface="Book Antiqua" panose="02040602050305030304" pitchFamily="18" charset="0"/>
              </a:rPr>
              <a:t>Implementing and enforcing rules and regulations</a:t>
            </a:r>
          </a:p>
          <a:p>
            <a:pPr lvl="1"/>
            <a:r>
              <a:rPr lang="en-US" sz="1400" dirty="0">
                <a:latin typeface="Book Antiqua" panose="02040602050305030304" pitchFamily="18" charset="0"/>
              </a:rPr>
              <a:t>Breaking larger contracts into smaller components </a:t>
            </a:r>
          </a:p>
          <a:p>
            <a:pPr lvl="1"/>
            <a:r>
              <a:rPr lang="en-US" sz="1400" dirty="0">
                <a:latin typeface="Book Antiqua" panose="02040602050305030304" pitchFamily="18" charset="0"/>
              </a:rPr>
              <a:t>Providing information and assistance to JSEBs relating to City procurement</a:t>
            </a:r>
          </a:p>
          <a:p>
            <a:pPr lvl="1"/>
            <a:r>
              <a:rPr lang="en-US" sz="1400" dirty="0">
                <a:latin typeface="Book Antiqua" panose="02040602050305030304" pitchFamily="18" charset="0"/>
              </a:rPr>
              <a:t>Certifying businesses as JSEBs and maintaining certification records</a:t>
            </a:r>
          </a:p>
          <a:p>
            <a:pPr lvl="1"/>
            <a:r>
              <a:rPr lang="en-US" sz="1400" dirty="0">
                <a:latin typeface="Book Antiqua" panose="02040602050305030304" pitchFamily="18" charset="0"/>
              </a:rPr>
              <a:t>Establishing Project Specific Goals </a:t>
            </a:r>
          </a:p>
          <a:p>
            <a:pPr lvl="1"/>
            <a:r>
              <a:rPr lang="en-US" sz="1400" dirty="0">
                <a:latin typeface="Book Antiqua" panose="02040602050305030304" pitchFamily="18" charset="0"/>
              </a:rPr>
              <a:t>Evaluating contractors' achievement of Project Specific Goals or Good Faith Efforts</a:t>
            </a:r>
          </a:p>
          <a:p>
            <a:pPr lvl="1"/>
            <a:r>
              <a:rPr lang="en-US" sz="1400" dirty="0">
                <a:latin typeface="Book Antiqua" panose="02040602050305030304" pitchFamily="18" charset="0"/>
              </a:rPr>
              <a:t>Working with City departments to ensure prompt, timely, payments to JSEBs </a:t>
            </a:r>
          </a:p>
          <a:p>
            <a:pPr lvl="1"/>
            <a:r>
              <a:rPr lang="en-US" sz="1400" dirty="0">
                <a:latin typeface="Book Antiqua" panose="02040602050305030304" pitchFamily="18" charset="0"/>
              </a:rPr>
              <a:t>Receiving, reviewing, and acting upon complaints and suggestions concerning the Program</a:t>
            </a:r>
          </a:p>
          <a:p>
            <a:pPr lvl="1"/>
            <a:r>
              <a:rPr lang="en-US" sz="1400" dirty="0">
                <a:latin typeface="Book Antiqua" panose="02040602050305030304" pitchFamily="18" charset="0"/>
              </a:rPr>
              <a:t>Providing quarterly open houses</a:t>
            </a:r>
          </a:p>
          <a:p>
            <a:pPr lvl="1"/>
            <a:r>
              <a:rPr lang="en-US" sz="1400" dirty="0">
                <a:latin typeface="Book Antiqua" panose="02040602050305030304" pitchFamily="18" charset="0"/>
              </a:rPr>
              <a:t>The Director shall be allowed to adjust the annual gross receipts (</a:t>
            </a:r>
            <a:r>
              <a:rPr lang="en-US" sz="1400" dirty="0">
                <a:solidFill>
                  <a:srgbClr val="FF0000"/>
                </a:solidFill>
                <a:latin typeface="Book Antiqua" panose="02040602050305030304" pitchFamily="18" charset="0"/>
              </a:rPr>
              <a:t>Recommend Director change to JSEB Administrator)</a:t>
            </a:r>
            <a:endParaRPr lang="en-US" sz="1400" dirty="0">
              <a:latin typeface="Book Antiqua" panose="02040602050305030304" pitchFamily="18" charset="0"/>
            </a:endParaRPr>
          </a:p>
          <a:p>
            <a:pPr lvl="1"/>
            <a:endParaRPr lang="en-US" sz="1400" dirty="0">
              <a:latin typeface="Book Antiqua" panose="02040602050305030304" pitchFamily="18" charset="0"/>
            </a:endParaRPr>
          </a:p>
        </p:txBody>
      </p:sp>
    </p:spTree>
    <p:extLst>
      <p:ext uri="{BB962C8B-B14F-4D97-AF65-F5344CB8AC3E}">
        <p14:creationId xmlns:p14="http://schemas.microsoft.com/office/powerpoint/2010/main" val="1281998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{E5AA625A-FFD6-454C-A730-AFD2CE0B5D89}tf10001120</Template>
  <TotalTime>10730</TotalTime>
  <Words>2898</Words>
  <Application>Microsoft Office PowerPoint</Application>
  <PresentationFormat>Custom</PresentationFormat>
  <Paragraphs>193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ROAD TO SUCCESS  </vt:lpstr>
      <vt:lpstr>EQUAL BUSINESS OPPORTUNITY OFFICE  JACKSONVILLE SMALL &amp; EMERGING BUSINESS PROGRAM </vt:lpstr>
      <vt:lpstr>Overview of Part 6B</vt:lpstr>
      <vt:lpstr>        Part 6B Continues to Define Current Goals  </vt:lpstr>
      <vt:lpstr>Sec. 126.607 Percentage of Work to Be Accomplished by JSEB’S (through City Departments)</vt:lpstr>
      <vt:lpstr>Sec. 126.607 Recommended Changes</vt:lpstr>
      <vt:lpstr> Sec. 126.608  Jacksonville Small Emerging Businesses defined </vt:lpstr>
      <vt:lpstr>Sec. 126.608 Recommended Changes</vt:lpstr>
      <vt:lpstr>Sec. 126.609  JSEB Program administration</vt:lpstr>
      <vt:lpstr>Sec. 126.610  Jacksonville Small Emerging Business goals</vt:lpstr>
      <vt:lpstr>Sec. 126.611. - Contract pre-award compliance procedures</vt:lpstr>
      <vt:lpstr>Sec. 126.612. - Good faith efforts in lieu of meeting Program goals</vt:lpstr>
      <vt:lpstr>Sec. 126.612 Recommended Changes</vt:lpstr>
      <vt:lpstr>Sec. 126.613. - Continuing obligations of JSEBs and graduation</vt:lpstr>
      <vt:lpstr>Sec. 126.614. - De-certification, Denial and appeal procedure</vt:lpstr>
      <vt:lpstr>Sec. 126.615. - Project goals</vt:lpstr>
      <vt:lpstr>Sec. 126.616. - Pre-award review of compliance with numerical goals, including good faith efforts</vt:lpstr>
      <vt:lpstr>Sec. 126.617. - Contract performance compliance procedures</vt:lpstr>
      <vt:lpstr>Sec. 126.618. - Other provisions of purchasing code to apply</vt:lpstr>
      <vt:lpstr>Sec. 126.619. - JSEB and Program eligibility</vt:lpstr>
      <vt:lpstr>Sec. 126.620. - Counting subcontracting participation of JSEBs</vt:lpstr>
      <vt:lpstr>Sec. 126.621. - Acts which may result in expulsion from the JSEB program; fines, and criminal offenses</vt:lpstr>
      <vt:lpstr>Sec. 126.622. - Annual Budget Appropriation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SUCCESS FROM JSEB TO PRIME</dc:title>
  <dc:creator>Dinah Coleman-Mason</dc:creator>
  <cp:lastModifiedBy>Mason, Dinah</cp:lastModifiedBy>
  <cp:revision>76</cp:revision>
  <dcterms:created xsi:type="dcterms:W3CDTF">2021-01-10T23:07:36Z</dcterms:created>
  <dcterms:modified xsi:type="dcterms:W3CDTF">2021-01-22T17:02:37Z</dcterms:modified>
</cp:coreProperties>
</file>